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87" d="100"/>
          <a:sy n="87" d="100"/>
        </p:scale>
        <p:origin x="123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4F863-AA89-48B5-BE1B-69180CA32642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6F879-8537-43D1-9BFF-B24D1E5521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426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FAF4A-B3D3-49A6-BC24-6E15E10FCEAE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444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FAF4A-B3D3-49A6-BC24-6E15E10FCEAE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42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FAF4A-B3D3-49A6-BC24-6E15E10FCEAE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122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FAF4A-B3D3-49A6-BC24-6E15E10FCEAE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3045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FAF4A-B3D3-49A6-BC24-6E15E10FCEAE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8810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5FAF4A-B3D3-49A6-BC24-6E15E10FCEAE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827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s_Slay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646737" y="273543"/>
            <a:ext cx="346436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8646737" y="641190"/>
            <a:ext cx="346436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45066" y="305131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7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FİZYOTERAPİ PROGRAMI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HAVZA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FTP113-Temel Fizik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44522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Halil YAMAK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Fizik ve Ölçme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FTP113-Temel Fizik</a:t>
            </a:r>
            <a:endParaRPr lang="tr-TR" altLang="tr-TR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314793"/>
            <a:ext cx="870179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1. FİZİK VE ÖLÇME</a:t>
            </a:r>
            <a:br>
              <a:rPr lang="tr-TR" sz="3600" dirty="0" smtClean="0">
                <a:latin typeface="Narrow"/>
              </a:rPr>
            </a:br>
            <a:endParaRPr lang="tr-TR" sz="3600" dirty="0">
              <a:latin typeface="Narrow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1364105"/>
            <a:ext cx="8229600" cy="56737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1600" dirty="0" smtClean="0">
                <a:latin typeface="Narrow"/>
              </a:rPr>
              <a:t>1 FİZİK ve ÖLÇME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1.1 Uzunluk, kütle ve zaman standartları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1.2 Madde ve modeli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1.3 Yoğunluk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1.4 Boyut analizi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1.5 Birimlerin çevrilmesi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1.6.Bilimsel Ölçümlerde Belirsizlik ve Anlamlı Rakamlar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Kaynaklar</a:t>
            </a: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199466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tr-TR" sz="3600" dirty="0" smtClean="0">
                <a:latin typeface="Narrow"/>
              </a:rPr>
              <a:t>Konuya özgü kavramlar</a:t>
            </a:r>
            <a:endParaRPr lang="tr-TR" sz="3600" dirty="0">
              <a:latin typeface="Narrow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2210" y="1615190"/>
            <a:ext cx="8386998" cy="4525963"/>
          </a:xfrm>
        </p:spPr>
        <p:txBody>
          <a:bodyPr>
            <a:normAutofit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1600" b="1" dirty="0" smtClean="0">
                <a:latin typeface="Narrow"/>
              </a:rPr>
              <a:t>Fizik: </a:t>
            </a:r>
            <a:r>
              <a:rPr lang="tr-TR" sz="1600" dirty="0" smtClean="0">
                <a:latin typeface="Narrow"/>
              </a:rPr>
              <a:t>Evrendeki olayları bilimsel yöntemlerle inceleyerek ulaştığı sonuçları kanunlar halinde açıklayan bir bilim dalıdır. Örnek: Su 0 </a:t>
            </a:r>
            <a:r>
              <a:rPr lang="tr-TR" sz="1600" baseline="30000" dirty="0" smtClean="0">
                <a:latin typeface="Narrow"/>
              </a:rPr>
              <a:t>0</a:t>
            </a:r>
            <a:r>
              <a:rPr lang="tr-TR" sz="1600" dirty="0" smtClean="0">
                <a:latin typeface="Narrow"/>
              </a:rPr>
              <a:t>C de donar. Su 100 </a:t>
            </a:r>
            <a:r>
              <a:rPr lang="tr-TR" sz="1600" baseline="30000" dirty="0" smtClean="0">
                <a:latin typeface="Narrow"/>
              </a:rPr>
              <a:t>0</a:t>
            </a:r>
            <a:r>
              <a:rPr lang="tr-TR" sz="1600" dirty="0" smtClean="0">
                <a:latin typeface="Narrow"/>
              </a:rPr>
              <a:t>Cde kaynar.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latin typeface="Narrow"/>
              </a:rPr>
              <a:t>Bilim: </a:t>
            </a:r>
            <a:r>
              <a:rPr lang="tr-TR" sz="1600" dirty="0" smtClean="0">
                <a:latin typeface="Narrow"/>
              </a:rPr>
              <a:t>Evrendeki olayları gözlem ve deneye dayalı akıl yürütme yoluyla açıklama çabasına denir.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latin typeface="Narrow"/>
              </a:rPr>
              <a:t>Madde: </a:t>
            </a:r>
            <a:r>
              <a:rPr lang="tr-TR" sz="1600" dirty="0" smtClean="0">
                <a:latin typeface="Narrow"/>
              </a:rPr>
              <a:t>Boşlukta yer tutan, kütle denen bir özelliğe sahip ve eylemsizliği olan her şeydir. </a:t>
            </a:r>
          </a:p>
          <a:p>
            <a:pPr>
              <a:lnSpc>
                <a:spcPct val="150000"/>
              </a:lnSpc>
              <a:buNone/>
            </a:pPr>
            <a:r>
              <a:rPr lang="tr-TR" sz="1600" b="1" dirty="0" smtClean="0">
                <a:latin typeface="Narrow"/>
              </a:rPr>
              <a:t>Kütle,</a:t>
            </a:r>
            <a:r>
              <a:rPr lang="tr-TR" sz="1600" dirty="0" smtClean="0">
                <a:latin typeface="Narrow"/>
              </a:rPr>
              <a:t> bir cisimde bulunan madde miktarıdır, m ile gösterilir.</a:t>
            </a:r>
          </a:p>
          <a:p>
            <a:pPr>
              <a:lnSpc>
                <a:spcPct val="150000"/>
              </a:lnSpc>
              <a:buNone/>
            </a:pPr>
            <a:r>
              <a:rPr lang="tr-TR" sz="1600" b="1" dirty="0" smtClean="0">
                <a:latin typeface="Narrow"/>
              </a:rPr>
              <a:t>Eylemsizlik, </a:t>
            </a:r>
            <a:r>
              <a:rPr lang="tr-TR" sz="1600" dirty="0" smtClean="0">
                <a:latin typeface="Narrow"/>
              </a:rPr>
              <a:t>bir nesnenin, bir dış etki bulunmadığı sürece, değişmeme eğilimi,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latin typeface="Narrow"/>
              </a:rPr>
              <a:t>Enerji: </a:t>
            </a:r>
            <a:r>
              <a:rPr lang="tr-TR" sz="1600" dirty="0" smtClean="0">
                <a:latin typeface="Narrow"/>
              </a:rPr>
              <a:t>Bir sistemin iş yapabilme ve maddelerde değişiklik oluşturabilme yeteneğine denir.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latin typeface="Narrow"/>
              </a:rPr>
              <a:t>Uluslararası Birimler Sistemi, </a:t>
            </a:r>
            <a:r>
              <a:rPr lang="tr-TR" sz="1600" dirty="0" smtClean="0">
                <a:latin typeface="Narrow"/>
              </a:rPr>
              <a:t>Ölçümün bilimsel sistemi ve SI şeklinde kısaltılır</a:t>
            </a:r>
          </a:p>
          <a:p>
            <a:pPr>
              <a:lnSpc>
                <a:spcPct val="150000"/>
              </a:lnSpc>
              <a:buNone/>
            </a:pPr>
            <a:endParaRPr lang="tr-TR" sz="1600" b="1" dirty="0" smtClean="0">
              <a:latin typeface="Narrow"/>
            </a:endParaRPr>
          </a:p>
          <a:p>
            <a:pPr>
              <a:lnSpc>
                <a:spcPct val="150000"/>
              </a:lnSpc>
              <a:buNone/>
            </a:pPr>
            <a:endParaRPr lang="tr-TR" sz="1600" b="1" dirty="0" smtClean="0">
              <a:latin typeface="Narrow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982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2269" y="229667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 FİZİK ve ÖLÇME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16" name="15 Dikdörtgen"/>
          <p:cNvSpPr/>
          <p:nvPr/>
        </p:nvSpPr>
        <p:spPr>
          <a:xfrm>
            <a:off x="682051" y="1615908"/>
            <a:ext cx="712782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600" dirty="0" smtClean="0">
                <a:latin typeface="Narrow"/>
                <a:cs typeface="Myanmar Text" pitchFamily="34" charset="0"/>
              </a:rPr>
              <a:t>Fizik =  Evreni akılcı yoldan açıklama,</a:t>
            </a:r>
          </a:p>
          <a:p>
            <a:endParaRPr lang="tr-TR" sz="1600" dirty="0" smtClean="0">
              <a:latin typeface="Narrow"/>
              <a:cs typeface="Myanmar Text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dirty="0" smtClean="0">
                <a:latin typeface="Narrow"/>
                <a:cs typeface="Myanmar Text" pitchFamily="34" charset="0"/>
              </a:rPr>
              <a:t>Fizik Öğrenmek </a:t>
            </a:r>
          </a:p>
          <a:p>
            <a:endParaRPr lang="tr-TR" sz="1600" dirty="0" smtClean="0">
              <a:latin typeface="Narrow"/>
              <a:cs typeface="Myanmar Text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  <a:cs typeface="Myanmar Text" pitchFamily="34" charset="0"/>
              </a:rPr>
              <a:t>	Akılcı düşünme alışkanlığı, 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  <a:cs typeface="Myanmar Text" pitchFamily="34" charset="0"/>
              </a:rPr>
              <a:t>	Sorun çözme  becerileri,</a:t>
            </a:r>
          </a:p>
          <a:p>
            <a:pPr algn="just">
              <a:lnSpc>
                <a:spcPct val="150000"/>
              </a:lnSpc>
            </a:pPr>
            <a:endParaRPr lang="tr-TR" sz="1600" dirty="0" smtClean="0">
              <a:latin typeface="Narrow"/>
              <a:cs typeface="Myanmar Text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sz="1600" b="1" u="sng" dirty="0" smtClean="0">
                <a:latin typeface="Narrow"/>
                <a:cs typeface="Myanmar Text" pitchFamily="34" charset="0"/>
              </a:rPr>
              <a:t>Fizik; </a:t>
            </a:r>
            <a:r>
              <a:rPr lang="tr-TR" sz="1600" dirty="0" smtClean="0">
                <a:latin typeface="Narrow"/>
                <a:cs typeface="Myanmar Text" pitchFamily="34" charset="0"/>
              </a:rPr>
              <a:t>Maddeyi, enerjiyi ve  bunlar arasındaki etkileşimleri  inceleyen, araştırma ve  incelemelerini gözlem, deney yoluyla yapan, çalışmalarıyla doğa yasalarını  bulmaya çalışan, bulduklarıyla evreni açıklama çabasında olan temel bir bilimdir</a:t>
            </a:r>
            <a:endParaRPr lang="tr-TR" sz="1600" dirty="0">
              <a:latin typeface="Narrow"/>
              <a:cs typeface="Myanmar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28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284813" y="1371421"/>
            <a:ext cx="867930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 smtClean="0">
                <a:latin typeface="Narrow"/>
              </a:rPr>
              <a:t>Bilimsel yöntem</a:t>
            </a:r>
            <a:r>
              <a:rPr lang="tr-TR" sz="1600" dirty="0" smtClean="0">
                <a:latin typeface="Narrow"/>
              </a:rPr>
              <a:t> :Fizikte birçok yöntem ile bilimsel bilgiye ulaşılabilir. 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Gözlem:</a:t>
            </a:r>
            <a:r>
              <a:rPr lang="tr-TR" sz="1600" dirty="0" smtClean="0">
                <a:latin typeface="Narrow"/>
              </a:rPr>
              <a:t> Bir olayın duyu organları ve ölçme araçları kullanılarak incelenmesi,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Nitel gözlem: </a:t>
            </a:r>
            <a:r>
              <a:rPr lang="tr-TR" sz="1600" dirty="0" smtClean="0">
                <a:latin typeface="Narrow"/>
              </a:rPr>
              <a:t>Beş duyu organı ile yapılan gözlemler,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Nicel gözlem: </a:t>
            </a:r>
            <a:r>
              <a:rPr lang="tr-TR" sz="1600" dirty="0" smtClean="0">
                <a:latin typeface="Narrow"/>
              </a:rPr>
              <a:t>Ölçüm araçları ile yapılan, sayı ve birimle ifade edilen gözlemler,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Deney: </a:t>
            </a:r>
            <a:r>
              <a:rPr lang="tr-TR" sz="1600" dirty="0" smtClean="0">
                <a:latin typeface="Narrow"/>
              </a:rPr>
              <a:t>Beş duyu organı ile araç gereç kullanılarak yapılan kontrollü gözlem,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Kontrollü deney:</a:t>
            </a:r>
            <a:r>
              <a:rPr lang="tr-TR" sz="1600" dirty="0" smtClean="0">
                <a:latin typeface="Narrow"/>
              </a:rPr>
              <a:t> Bağımlı değişken, bağımsız değişken ve kontrollü değişkeni belirlenerek değişkenler arasındaki ilişkilerin ortaya çıkarıldığı deneyler,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Ölçme: </a:t>
            </a:r>
            <a:r>
              <a:rPr lang="tr-TR" sz="1600" dirty="0" smtClean="0">
                <a:latin typeface="Narrow"/>
              </a:rPr>
              <a:t>bir fiziksel büyüklüğün kendi cinsinden birim kabul edilen bir ölçü ile karşılaştırılması,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tr-TR" sz="1600" b="1" dirty="0" smtClean="0">
                <a:latin typeface="Narrow"/>
              </a:rPr>
              <a:t>Ölçmede hata: </a:t>
            </a:r>
            <a:r>
              <a:rPr lang="tr-TR" sz="1600" dirty="0" smtClean="0">
                <a:latin typeface="Narrow"/>
              </a:rPr>
              <a:t>Bir ölçme işleminde elde edilen sonuçla gerçek değer arasındaki fark,</a:t>
            </a:r>
            <a:endParaRPr lang="tr-TR" sz="1600" dirty="0">
              <a:latin typeface="Narrow"/>
            </a:endParaRP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247338" y="0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 FİZİK ve ÖLÇME</a:t>
            </a:r>
          </a:p>
        </p:txBody>
      </p:sp>
    </p:spTree>
    <p:extLst>
      <p:ext uri="{BB962C8B-B14F-4D97-AF65-F5344CB8AC3E}">
        <p14:creationId xmlns:p14="http://schemas.microsoft.com/office/powerpoint/2010/main" val="25774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644578" y="1281480"/>
            <a:ext cx="76299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b="1" u="sng" dirty="0" smtClean="0">
                <a:latin typeface="Narrow"/>
              </a:rPr>
              <a:t>Fiziksel Büyüklükler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1600" b="1" dirty="0" smtClean="0">
                <a:latin typeface="Narrow"/>
              </a:rPr>
              <a:t>Temel Büyüklükler: </a:t>
            </a:r>
            <a:r>
              <a:rPr lang="tr-TR" sz="1600" dirty="0" smtClean="0">
                <a:latin typeface="Narrow"/>
              </a:rPr>
              <a:t>Kendi başına ifade edildiğinde bir anlamı olan büyüklükler,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Örneğin: Kütle, uzunluk, zaman, sıcaklık, madde miktarı( </a:t>
            </a:r>
            <a:r>
              <a:rPr lang="tr-TR" sz="1600" dirty="0" err="1" smtClean="0">
                <a:latin typeface="Narrow"/>
              </a:rPr>
              <a:t>mol</a:t>
            </a:r>
            <a:r>
              <a:rPr lang="tr-TR" sz="1600" dirty="0" smtClean="0">
                <a:latin typeface="Narrow"/>
              </a:rPr>
              <a:t>)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>
              <a:latin typeface="Narrow"/>
            </a:endParaRP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247338" y="0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 FİZİK ve ÖLÇME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83344" y="3510900"/>
            <a:ext cx="4335463" cy="241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en-GB" sz="1600" b="1" dirty="0">
                <a:solidFill>
                  <a:srgbClr val="FF0000"/>
                </a:solidFill>
              </a:rPr>
              <a:t>S.I. </a:t>
            </a:r>
            <a:r>
              <a:rPr lang="tr-TR" sz="1600" b="1" dirty="0">
                <a:solidFill>
                  <a:srgbClr val="FF0000"/>
                </a:solidFill>
              </a:rPr>
              <a:t>Birimleri</a:t>
            </a:r>
            <a:endParaRPr lang="en-GB" sz="1600" b="1" dirty="0">
              <a:solidFill>
                <a:srgbClr val="FF0000"/>
              </a:solidFill>
            </a:endParaRP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/>
              <a:t>Uzunluk</a:t>
            </a:r>
            <a:r>
              <a:rPr lang="en-GB" sz="1600" dirty="0"/>
              <a:t>	metre, m	</a:t>
            </a: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/>
              <a:t>Kütle</a:t>
            </a:r>
            <a:r>
              <a:rPr lang="en-GB" sz="1600" dirty="0"/>
              <a:t>	Kilogram, kg</a:t>
            </a: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/>
              <a:t>Zaman</a:t>
            </a:r>
            <a:r>
              <a:rPr lang="en-GB" sz="1600" dirty="0"/>
              <a:t>	s</a:t>
            </a:r>
            <a:r>
              <a:rPr lang="tr-TR" sz="1600" dirty="0" err="1"/>
              <a:t>aniy</a:t>
            </a:r>
            <a:r>
              <a:rPr lang="en-GB" sz="1600" dirty="0"/>
              <a:t>e, s</a:t>
            </a: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/>
              <a:t>Sıcaklık</a:t>
            </a:r>
            <a:r>
              <a:rPr lang="en-GB" sz="1600" dirty="0"/>
              <a:t>	Kelvin, K</a:t>
            </a: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/>
              <a:t>Miktar</a:t>
            </a:r>
            <a:r>
              <a:rPr lang="en-GB" sz="1600" dirty="0"/>
              <a:t>	Mol,  6</a:t>
            </a:r>
            <a:r>
              <a:rPr lang="tr-TR" sz="1600" dirty="0"/>
              <a:t>,</a:t>
            </a:r>
            <a:r>
              <a:rPr lang="en-GB" sz="1600" dirty="0"/>
              <a:t>022×10</a:t>
            </a:r>
            <a:r>
              <a:rPr lang="en-GB" sz="1600" baseline="30000" dirty="0"/>
              <a:t>23 </a:t>
            </a:r>
            <a:r>
              <a:rPr lang="en-GB" sz="1600" dirty="0"/>
              <a:t>mol</a:t>
            </a:r>
            <a:r>
              <a:rPr lang="en-GB" sz="1600" baseline="30000" dirty="0"/>
              <a:t>-1</a:t>
            </a:r>
            <a:endParaRPr lang="en-GB" sz="1600" dirty="0"/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3265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199688"/>
            <a:ext cx="4129790" cy="1143000"/>
          </a:xfrm>
        </p:spPr>
        <p:txBody>
          <a:bodyPr>
            <a:noAutofit/>
          </a:bodyPr>
          <a:lstStyle/>
          <a:p>
            <a:r>
              <a:rPr lang="tr-TR" sz="3600" b="1" dirty="0">
                <a:latin typeface="Narrow"/>
              </a:rPr>
              <a:t>Kütle ve </a:t>
            </a:r>
            <a:r>
              <a:rPr lang="tr-TR" sz="3600" b="1" dirty="0" smtClean="0">
                <a:latin typeface="Narrow"/>
              </a:rPr>
              <a:t>Ağırlık</a:t>
            </a:r>
            <a:r>
              <a:rPr lang="tr-TR" sz="3600" b="1" dirty="0">
                <a:latin typeface="Narrow"/>
              </a:rPr>
              <a:t/>
            </a:r>
            <a:br>
              <a:rPr lang="tr-TR" sz="3600" b="1" dirty="0">
                <a:latin typeface="Narrow"/>
              </a:rPr>
            </a:br>
            <a:endParaRPr lang="tr-TR" sz="3600" dirty="0">
              <a:latin typeface="Narrow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180" y="118047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 smtClean="0">
                <a:latin typeface="Narrow"/>
              </a:rPr>
              <a:t>Kütle</a:t>
            </a:r>
            <a:r>
              <a:rPr lang="tr-TR" sz="1600" b="1" dirty="0">
                <a:latin typeface="Narrow"/>
              </a:rPr>
              <a:t>: </a:t>
            </a:r>
            <a:endParaRPr lang="tr-TR" sz="1600" b="1" dirty="0" smtClean="0">
              <a:latin typeface="Narrow"/>
            </a:endParaRPr>
          </a:p>
          <a:p>
            <a:pPr marL="0" indent="0">
              <a:buNone/>
            </a:pPr>
            <a:endParaRPr lang="tr-TR" sz="1600" b="1" dirty="0" smtClean="0">
              <a:latin typeface="Narrow"/>
            </a:endParaRPr>
          </a:p>
          <a:p>
            <a:pPr marL="0" indent="0">
              <a:buNone/>
            </a:pPr>
            <a:r>
              <a:rPr lang="tr-TR" sz="1600" dirty="0" smtClean="0">
                <a:latin typeface="Narrow"/>
              </a:rPr>
              <a:t>Cismin madde </a:t>
            </a:r>
            <a:r>
              <a:rPr lang="tr-TR" sz="1600" dirty="0">
                <a:latin typeface="Narrow"/>
              </a:rPr>
              <a:t>miktarının fiziksel bir </a:t>
            </a:r>
            <a:r>
              <a:rPr lang="tr-TR" sz="1600" dirty="0" smtClean="0">
                <a:latin typeface="Narrow"/>
              </a:rPr>
              <a:t>ölçüsü,</a:t>
            </a:r>
            <a:endParaRPr lang="tr-TR" sz="1600" dirty="0">
              <a:latin typeface="Narrow"/>
            </a:endParaRPr>
          </a:p>
          <a:p>
            <a:pPr marL="0" indent="0">
              <a:buNone/>
            </a:pPr>
            <a:r>
              <a:rPr lang="tr-TR" sz="1600" dirty="0" smtClean="0">
                <a:latin typeface="Narrow"/>
              </a:rPr>
              <a:t>Cismi terazide tartarak bulunur,</a:t>
            </a:r>
          </a:p>
          <a:p>
            <a:pPr>
              <a:buNone/>
            </a:pPr>
            <a:r>
              <a:rPr lang="tr-TR" sz="1600" b="1" dirty="0" smtClean="0">
                <a:latin typeface="Narrow"/>
              </a:rPr>
              <a:t>SI birim </a:t>
            </a:r>
            <a:r>
              <a:rPr lang="tr-TR" sz="1600" dirty="0" smtClean="0">
                <a:latin typeface="Narrow"/>
              </a:rPr>
              <a:t>sisteminde:</a:t>
            </a:r>
          </a:p>
          <a:p>
            <a:pPr>
              <a:buNone/>
            </a:pPr>
            <a:endParaRPr lang="tr-TR" sz="1600" dirty="0" smtClean="0">
              <a:latin typeface="Narrow"/>
            </a:endParaRPr>
          </a:p>
          <a:p>
            <a:pPr>
              <a:buNone/>
            </a:pPr>
            <a:r>
              <a:rPr lang="tr-TR" sz="1600" dirty="0" smtClean="0">
                <a:latin typeface="Narrow"/>
              </a:rPr>
              <a:t>Kütle birimi: kg</a:t>
            </a:r>
          </a:p>
          <a:p>
            <a:pPr>
              <a:buNone/>
            </a:pPr>
            <a:endParaRPr lang="tr-TR" sz="1600" dirty="0" smtClean="0">
              <a:latin typeface="Narrow"/>
            </a:endParaRPr>
          </a:p>
          <a:p>
            <a:pPr marL="0" indent="0">
              <a:buNone/>
            </a:pPr>
            <a:r>
              <a:rPr lang="tr-TR" sz="1600" b="1" dirty="0" smtClean="0">
                <a:latin typeface="Narrow"/>
              </a:rPr>
              <a:t>Pound (libre, </a:t>
            </a:r>
            <a:r>
              <a:rPr lang="tr-TR" sz="1600" b="1" dirty="0" err="1" smtClean="0">
                <a:latin typeface="Narrow"/>
              </a:rPr>
              <a:t>lb</a:t>
            </a:r>
            <a:r>
              <a:rPr lang="tr-TR" sz="1600" b="1" dirty="0" smtClean="0">
                <a:latin typeface="Narrow"/>
              </a:rPr>
              <a:t>)</a:t>
            </a:r>
            <a:r>
              <a:rPr lang="tr-TR" sz="1600" dirty="0" smtClean="0">
                <a:latin typeface="Narrow"/>
              </a:rPr>
              <a:t>: İngiltere ve ABD’de kullanılır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 </a:t>
            </a:r>
            <a:r>
              <a:rPr lang="tr-TR" sz="1600" dirty="0" err="1" smtClean="0">
                <a:latin typeface="Narrow"/>
              </a:rPr>
              <a:t>lb</a:t>
            </a:r>
            <a:r>
              <a:rPr lang="tr-TR" sz="1600" dirty="0" smtClean="0">
                <a:latin typeface="Narrow"/>
              </a:rPr>
              <a:t>=0.454 kg</a:t>
            </a:r>
          </a:p>
          <a:p>
            <a:pPr marL="0" indent="0">
              <a:buNone/>
            </a:pPr>
            <a:endParaRPr lang="tr-TR" sz="1600" dirty="0" smtClean="0">
              <a:latin typeface="Narrow"/>
            </a:endParaRPr>
          </a:p>
          <a:p>
            <a:pPr marL="0" indent="0">
              <a:buNone/>
            </a:pPr>
            <a:r>
              <a:rPr lang="tr-TR" sz="1600" b="1" dirty="0" smtClean="0">
                <a:latin typeface="Narrow"/>
              </a:rPr>
              <a:t>Ağırlık</a:t>
            </a:r>
            <a:r>
              <a:rPr lang="tr-TR" sz="1600" b="1" dirty="0">
                <a:latin typeface="Narrow"/>
              </a:rPr>
              <a:t>: </a:t>
            </a:r>
            <a:r>
              <a:rPr lang="tr-TR" sz="1600" dirty="0">
                <a:latin typeface="Narrow"/>
              </a:rPr>
              <a:t>cismin yerçekimi ivmesi etkisi </a:t>
            </a:r>
            <a:r>
              <a:rPr lang="tr-TR" sz="1600" dirty="0" smtClean="0">
                <a:latin typeface="Narrow"/>
              </a:rPr>
              <a:t>ile aşağıya </a:t>
            </a:r>
            <a:r>
              <a:rPr lang="tr-TR" sz="1600" dirty="0">
                <a:latin typeface="Narrow"/>
              </a:rPr>
              <a:t>doru </a:t>
            </a:r>
            <a:r>
              <a:rPr lang="tr-TR" sz="1600" dirty="0" smtClean="0">
                <a:latin typeface="Narrow"/>
              </a:rPr>
              <a:t>uyguladığı </a:t>
            </a:r>
            <a:r>
              <a:rPr lang="tr-TR" sz="1600" dirty="0">
                <a:latin typeface="Narrow"/>
              </a:rPr>
              <a:t>kuvvet (</a:t>
            </a:r>
            <a:r>
              <a:rPr lang="tr-TR" sz="1600" dirty="0" smtClean="0">
                <a:latin typeface="Narrow"/>
              </a:rPr>
              <a:t>ağırlık=kuvvet),</a:t>
            </a:r>
            <a:endParaRPr lang="tr-TR" sz="1600" dirty="0">
              <a:latin typeface="Narrow"/>
            </a:endParaRPr>
          </a:p>
          <a:p>
            <a:pPr>
              <a:buNone/>
            </a:pPr>
            <a:r>
              <a:rPr lang="tr-TR" sz="1600" dirty="0" smtClean="0">
                <a:latin typeface="Narrow"/>
              </a:rPr>
              <a:t>Ağırlık :	G=mg</a:t>
            </a:r>
            <a:endParaRPr lang="tr-TR" sz="1600" dirty="0">
              <a:latin typeface="Narrow"/>
            </a:endParaRPr>
          </a:p>
          <a:p>
            <a:pPr>
              <a:buNone/>
            </a:pPr>
            <a:r>
              <a:rPr lang="tr-TR" sz="1600" dirty="0" smtClean="0">
                <a:latin typeface="Narrow"/>
              </a:rPr>
              <a:t>Ağırlık </a:t>
            </a:r>
            <a:r>
              <a:rPr lang="tr-TR" sz="1600" dirty="0">
                <a:latin typeface="Narrow"/>
              </a:rPr>
              <a:t>birimi: </a:t>
            </a:r>
            <a:r>
              <a:rPr lang="tr-TR" sz="1600" dirty="0" smtClean="0">
                <a:latin typeface="Narrow"/>
              </a:rPr>
              <a:t>Newton </a:t>
            </a:r>
            <a:r>
              <a:rPr lang="tr-TR" sz="1600" dirty="0">
                <a:latin typeface="Narrow"/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3072373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84813"/>
            <a:ext cx="2395577" cy="1091796"/>
          </a:xfrm>
        </p:spPr>
        <p:txBody>
          <a:bodyPr>
            <a:noAutofit/>
          </a:bodyPr>
          <a:lstStyle/>
          <a:p>
            <a:r>
              <a:rPr lang="tr-TR" sz="3600" b="1" dirty="0">
                <a:latin typeface="Narrow"/>
              </a:rPr>
              <a:t>Uzunluk</a:t>
            </a:r>
            <a:br>
              <a:rPr lang="tr-TR" sz="3600" b="1" dirty="0">
                <a:latin typeface="Narrow"/>
              </a:rPr>
            </a:br>
            <a:endParaRPr lang="tr-TR" sz="3600" dirty="0">
              <a:latin typeface="Narrow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7239" y="104556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600" dirty="0" smtClean="0">
                <a:latin typeface="Narrow"/>
              </a:rPr>
              <a:t>Birimi</a:t>
            </a:r>
            <a:r>
              <a:rPr lang="tr-TR" sz="1600" dirty="0">
                <a:latin typeface="Narrow"/>
              </a:rPr>
              <a:t>: metre (m</a:t>
            </a:r>
            <a:r>
              <a:rPr lang="tr-TR" sz="1600" dirty="0" smtClean="0">
                <a:latin typeface="Narrow"/>
              </a:rPr>
              <a:t>),</a:t>
            </a:r>
          </a:p>
          <a:p>
            <a:pPr>
              <a:buNone/>
            </a:pPr>
            <a:endParaRPr lang="tr-TR" sz="1600" dirty="0">
              <a:latin typeface="Narrow"/>
            </a:endParaRPr>
          </a:p>
          <a:p>
            <a:pPr>
              <a:buNone/>
            </a:pPr>
            <a:r>
              <a:rPr lang="en-US" sz="1600" dirty="0" smtClean="0">
                <a:latin typeface="Narrow"/>
              </a:rPr>
              <a:t>ABD </a:t>
            </a:r>
            <a:r>
              <a:rPr lang="en-US" sz="1600" dirty="0" err="1">
                <a:latin typeface="Narrow"/>
              </a:rPr>
              <a:t>ve</a:t>
            </a:r>
            <a:r>
              <a:rPr lang="en-US" sz="1600" dirty="0">
                <a:latin typeface="Narrow"/>
              </a:rPr>
              <a:t> </a:t>
            </a:r>
            <a:r>
              <a:rPr lang="tr-TR" sz="1600" dirty="0" smtClean="0">
                <a:latin typeface="Narrow"/>
              </a:rPr>
              <a:t>İ</a:t>
            </a:r>
            <a:r>
              <a:rPr lang="en-US" sz="1600" dirty="0" err="1" smtClean="0">
                <a:latin typeface="Narrow"/>
              </a:rPr>
              <a:t>ngiltere’de</a:t>
            </a:r>
            <a:r>
              <a:rPr lang="en-US" sz="1600" dirty="0" smtClean="0">
                <a:latin typeface="Narrow"/>
              </a:rPr>
              <a:t> </a:t>
            </a:r>
            <a:r>
              <a:rPr lang="en-US" sz="1600" dirty="0">
                <a:latin typeface="Narrow"/>
              </a:rPr>
              <a:t>inch (in.), foot (ft.) </a:t>
            </a:r>
            <a:r>
              <a:rPr lang="en-US" sz="1600" dirty="0" err="1">
                <a:latin typeface="Narrow"/>
              </a:rPr>
              <a:t>ve</a:t>
            </a:r>
            <a:r>
              <a:rPr lang="en-US" sz="1600" dirty="0">
                <a:latin typeface="Narrow"/>
              </a:rPr>
              <a:t> </a:t>
            </a:r>
            <a:r>
              <a:rPr lang="en-US" sz="1600" dirty="0" smtClean="0">
                <a:latin typeface="Narrow"/>
              </a:rPr>
              <a:t>mil</a:t>
            </a:r>
            <a:r>
              <a:rPr lang="tr-TR" sz="1600" dirty="0" smtClean="0">
                <a:latin typeface="Narrow"/>
              </a:rPr>
              <a:t>(mile</a:t>
            </a:r>
            <a:r>
              <a:rPr lang="tr-TR" sz="1600" dirty="0">
                <a:latin typeface="Narrow"/>
              </a:rPr>
              <a:t>) </a:t>
            </a:r>
            <a:r>
              <a:rPr lang="tr-TR" sz="1600" dirty="0" smtClean="0">
                <a:latin typeface="Narrow"/>
              </a:rPr>
              <a:t>kullanılır,</a:t>
            </a:r>
          </a:p>
          <a:p>
            <a:pPr>
              <a:buNone/>
            </a:pPr>
            <a:endParaRPr lang="tr-TR" sz="1600" dirty="0">
              <a:latin typeface="Narrow"/>
            </a:endParaRPr>
          </a:p>
          <a:p>
            <a:pPr>
              <a:buNone/>
            </a:pPr>
            <a:r>
              <a:rPr lang="tr-TR" sz="1600" dirty="0">
                <a:latin typeface="Narrow"/>
              </a:rPr>
              <a:t>1 in. = 2.54 cm = 25.4 mm</a:t>
            </a:r>
          </a:p>
          <a:p>
            <a:pPr>
              <a:buNone/>
            </a:pPr>
            <a:r>
              <a:rPr lang="tr-TR" sz="1600" dirty="0">
                <a:latin typeface="Narrow"/>
              </a:rPr>
              <a:t>1 </a:t>
            </a:r>
            <a:r>
              <a:rPr lang="tr-TR" sz="1600" dirty="0" err="1">
                <a:latin typeface="Narrow"/>
              </a:rPr>
              <a:t>ft</a:t>
            </a:r>
            <a:r>
              <a:rPr lang="tr-TR" sz="1600" dirty="0">
                <a:latin typeface="Narrow"/>
              </a:rPr>
              <a:t>. = 30.48 </a:t>
            </a:r>
            <a:r>
              <a:rPr lang="tr-TR" sz="1600" dirty="0" smtClean="0">
                <a:latin typeface="Narrow"/>
              </a:rPr>
              <a:t>cm</a:t>
            </a:r>
            <a:endParaRPr lang="tr-TR" sz="1600" dirty="0">
              <a:latin typeface="Narrow"/>
            </a:endParaRPr>
          </a:p>
        </p:txBody>
      </p:sp>
      <p:sp>
        <p:nvSpPr>
          <p:cNvPr id="6" name="Başlık 1"/>
          <p:cNvSpPr txBox="1">
            <a:spLocks/>
          </p:cNvSpPr>
          <p:nvPr/>
        </p:nvSpPr>
        <p:spPr>
          <a:xfrm>
            <a:off x="284813" y="2927896"/>
            <a:ext cx="335779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Narrow"/>
                <a:ea typeface="+mj-ea"/>
                <a:cs typeface="+mj-cs"/>
              </a:rPr>
              <a:t>Sıcaklık ve Isı</a:t>
            </a:r>
            <a:br>
              <a:rPr kumimoji="0" lang="tr-TR" sz="36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Narrow"/>
                <a:ea typeface="+mj-ea"/>
                <a:cs typeface="+mj-cs"/>
              </a:rPr>
            </a:br>
            <a:endParaRPr kumimoji="0" lang="tr-T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arrow"/>
              <a:ea typeface="+mj-ea"/>
              <a:cs typeface="+mj-cs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12229" y="3773853"/>
            <a:ext cx="82670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 smtClean="0">
                <a:latin typeface="Narrow"/>
              </a:rPr>
              <a:t>Sıcaklık: </a:t>
            </a:r>
            <a:r>
              <a:rPr lang="tr-TR" sz="1600" dirty="0" smtClean="0">
                <a:latin typeface="Narrow"/>
              </a:rPr>
              <a:t>Bir maddenin ısıl durumunu (bünyesinde bulunan ısı enerjisi miktarını) belirten bir ifade (Birim: Kelvin)</a:t>
            </a:r>
          </a:p>
          <a:p>
            <a:pPr marL="0" indent="0">
              <a:buNone/>
            </a:pPr>
            <a:endParaRPr lang="tr-TR" sz="1600" dirty="0" smtClean="0">
              <a:latin typeface="Narrow"/>
            </a:endParaRPr>
          </a:p>
          <a:p>
            <a:r>
              <a:rPr lang="tr-TR" sz="1600" b="1" dirty="0" smtClean="0">
                <a:latin typeface="Narrow"/>
              </a:rPr>
              <a:t>Isı: </a:t>
            </a:r>
            <a:r>
              <a:rPr lang="tr-TR" sz="1600" dirty="0" smtClean="0">
                <a:latin typeface="Narrow"/>
              </a:rPr>
              <a:t>Bir sistemden, daha düşük sıcaklığa sahip başka bir sisteme, sıcaklık farkı nedeniyle akan enerji (Birim: J)</a:t>
            </a: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179525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644578" y="1281480"/>
            <a:ext cx="76299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b="1" u="sng" dirty="0" smtClean="0">
                <a:latin typeface="Narrow"/>
              </a:rPr>
              <a:t>Fiziksel Büyüklükler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1600" b="1" dirty="0" smtClean="0">
                <a:latin typeface="Narrow"/>
              </a:rPr>
              <a:t>Türetilmiş büyüklükler: </a:t>
            </a:r>
            <a:r>
              <a:rPr lang="tr-TR" sz="1600" dirty="0" smtClean="0">
                <a:latin typeface="Narrow"/>
              </a:rPr>
              <a:t> Hız, ivme, enerji, yoğunluk (</a:t>
            </a:r>
            <a:r>
              <a:rPr lang="tr-TR" sz="1600" dirty="0" err="1" smtClean="0">
                <a:latin typeface="Narrow"/>
              </a:rPr>
              <a:t>özkütle</a:t>
            </a:r>
            <a:r>
              <a:rPr lang="tr-TR" sz="1600" dirty="0" smtClean="0">
                <a:latin typeface="Narrow"/>
              </a:rPr>
              <a:t>), hacim gibi büyüklükler,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Narrow"/>
            </a:endParaRP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247338" y="0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 FİZİK ve ÖLÇME</a:t>
            </a:r>
          </a:p>
        </p:txBody>
      </p:sp>
      <p:sp>
        <p:nvSpPr>
          <p:cNvPr id="8" name="7 Dikdörtgen"/>
          <p:cNvSpPr/>
          <p:nvPr/>
        </p:nvSpPr>
        <p:spPr>
          <a:xfrm>
            <a:off x="2203554" y="3524570"/>
            <a:ext cx="4572000" cy="137268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b="1" dirty="0" smtClean="0">
                <a:solidFill>
                  <a:srgbClr val="FF0000"/>
                </a:solidFill>
              </a:rPr>
              <a:t>Türetilmiş Miktarlar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 smtClean="0"/>
              <a:t>Kuvvet</a:t>
            </a:r>
            <a:r>
              <a:rPr lang="en-GB" sz="1600" dirty="0" smtClean="0"/>
              <a:t>	Newton, kg m s</a:t>
            </a:r>
            <a:r>
              <a:rPr lang="en-GB" sz="1600" baseline="30000" dirty="0" smtClean="0"/>
              <a:t>-2</a:t>
            </a: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tr-TR" sz="1600" dirty="0" smtClean="0"/>
              <a:t>Basınç</a:t>
            </a:r>
            <a:r>
              <a:rPr lang="en-GB" sz="1600" dirty="0" smtClean="0"/>
              <a:t>	Pas</a:t>
            </a:r>
            <a:r>
              <a:rPr lang="tr-TR" sz="1600" dirty="0" smtClean="0"/>
              <a:t>k</a:t>
            </a:r>
            <a:r>
              <a:rPr lang="en-GB" sz="1600" dirty="0" smtClean="0"/>
              <a:t>al, kg m</a:t>
            </a:r>
            <a:r>
              <a:rPr lang="en-GB" sz="1600" baseline="30000" dirty="0" smtClean="0"/>
              <a:t>-1</a:t>
            </a:r>
            <a:r>
              <a:rPr lang="en-GB" sz="1600" dirty="0" smtClean="0"/>
              <a:t> s</a:t>
            </a:r>
            <a:r>
              <a:rPr lang="en-GB" sz="1600" baseline="30000" dirty="0" smtClean="0"/>
              <a:t>-2</a:t>
            </a:r>
          </a:p>
          <a:p>
            <a:pPr eaLnBrk="0" hangingPunct="0">
              <a:lnSpc>
                <a:spcPct val="130000"/>
              </a:lnSpc>
              <a:tabLst>
                <a:tab pos="1487488" algn="l"/>
              </a:tabLst>
            </a:pPr>
            <a:r>
              <a:rPr lang="en-GB" sz="1600" dirty="0" err="1" smtClean="0"/>
              <a:t>Ener</a:t>
            </a:r>
            <a:r>
              <a:rPr lang="tr-TR" sz="1600" dirty="0" err="1" smtClean="0"/>
              <a:t>ji</a:t>
            </a:r>
            <a:r>
              <a:rPr lang="en-GB" sz="1600" dirty="0" smtClean="0"/>
              <a:t>	</a:t>
            </a:r>
            <a:r>
              <a:rPr lang="en-GB" sz="1600" dirty="0" err="1" smtClean="0"/>
              <a:t>Joul</a:t>
            </a:r>
            <a:r>
              <a:rPr lang="tr-TR" sz="1600" dirty="0" smtClean="0"/>
              <a:t>e</a:t>
            </a:r>
            <a:r>
              <a:rPr lang="en-GB" sz="1600" dirty="0" smtClean="0"/>
              <a:t>, kg m</a:t>
            </a:r>
            <a:r>
              <a:rPr lang="en-GB" sz="1600" baseline="30000" dirty="0" smtClean="0"/>
              <a:t>2</a:t>
            </a:r>
            <a:r>
              <a:rPr lang="en-GB" sz="1600" dirty="0" smtClean="0"/>
              <a:t> s</a:t>
            </a:r>
            <a:r>
              <a:rPr lang="en-GB" sz="1600" baseline="30000" dirty="0" smtClean="0"/>
              <a:t>-2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1298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tr-TR" sz="3600" b="1" dirty="0" smtClean="0">
                <a:latin typeface="Narrow"/>
              </a:rPr>
              <a:t>Alan: </a:t>
            </a:r>
            <a:r>
              <a:rPr lang="tr-TR" sz="3600" dirty="0" smtClean="0">
                <a:latin typeface="Narrow"/>
              </a:rPr>
              <a:t>m</a:t>
            </a:r>
            <a:r>
              <a:rPr lang="tr-TR" sz="3600" baseline="30000" dirty="0" smtClean="0">
                <a:latin typeface="Narrow"/>
              </a:rPr>
              <a:t>2 </a:t>
            </a:r>
            <a:r>
              <a:rPr lang="tr-TR" sz="3600" b="1" dirty="0">
                <a:latin typeface="Narrow"/>
              </a:rPr>
              <a:t/>
            </a:r>
            <a:br>
              <a:rPr lang="tr-TR" sz="3600" b="1" dirty="0">
                <a:latin typeface="Narrow"/>
              </a:rPr>
            </a:br>
            <a:endParaRPr lang="tr-TR" sz="3600" dirty="0">
              <a:latin typeface="Narrow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7220" y="116548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600" dirty="0" smtClean="0">
                <a:latin typeface="Narrow"/>
              </a:rPr>
              <a:t>Özel </a:t>
            </a:r>
            <a:r>
              <a:rPr lang="tr-TR" sz="1600" dirty="0">
                <a:latin typeface="Narrow"/>
              </a:rPr>
              <a:t>isimlendirme: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1000 </a:t>
            </a:r>
            <a:r>
              <a:rPr lang="tr-TR" sz="1600" dirty="0">
                <a:latin typeface="Narrow"/>
              </a:rPr>
              <a:t>m</a:t>
            </a:r>
            <a:r>
              <a:rPr lang="tr-TR" sz="1600" baseline="30000" dirty="0">
                <a:latin typeface="Narrow"/>
              </a:rPr>
              <a:t>2</a:t>
            </a:r>
            <a:r>
              <a:rPr lang="tr-TR" sz="1600" dirty="0">
                <a:latin typeface="Narrow"/>
              </a:rPr>
              <a:t> = 1 dekar (da) (dönüm)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10000 </a:t>
            </a:r>
            <a:r>
              <a:rPr lang="tr-TR" sz="1600" dirty="0">
                <a:latin typeface="Narrow"/>
              </a:rPr>
              <a:t>m</a:t>
            </a:r>
            <a:r>
              <a:rPr lang="tr-TR" sz="1600" baseline="30000" dirty="0">
                <a:latin typeface="Narrow"/>
              </a:rPr>
              <a:t>2</a:t>
            </a:r>
            <a:r>
              <a:rPr lang="tr-TR" sz="1600" dirty="0">
                <a:latin typeface="Narrow"/>
              </a:rPr>
              <a:t> = 1 hektar (ha)</a:t>
            </a:r>
          </a:p>
          <a:p>
            <a:pPr>
              <a:buNone/>
            </a:pPr>
            <a:r>
              <a:rPr lang="tr-TR" sz="1600" dirty="0" smtClean="0">
                <a:latin typeface="Narrow"/>
              </a:rPr>
              <a:t>1 </a:t>
            </a:r>
            <a:r>
              <a:rPr lang="tr-TR" sz="1600" dirty="0">
                <a:latin typeface="Narrow"/>
              </a:rPr>
              <a:t>ha = 10 </a:t>
            </a:r>
            <a:r>
              <a:rPr lang="tr-TR" sz="1600" dirty="0" smtClean="0">
                <a:latin typeface="Narrow"/>
              </a:rPr>
              <a:t>da</a:t>
            </a:r>
          </a:p>
          <a:p>
            <a:pPr>
              <a:buNone/>
            </a:pPr>
            <a:endParaRPr lang="tr-TR" sz="1600" dirty="0">
              <a:latin typeface="Narrow"/>
            </a:endParaRPr>
          </a:p>
          <a:p>
            <a:pPr>
              <a:buNone/>
            </a:pPr>
            <a:r>
              <a:rPr lang="tr-TR" sz="1600" dirty="0" smtClean="0">
                <a:latin typeface="Narrow"/>
              </a:rPr>
              <a:t>ABD’de </a:t>
            </a:r>
            <a:r>
              <a:rPr lang="tr-TR" sz="1600" dirty="0">
                <a:latin typeface="Narrow"/>
              </a:rPr>
              <a:t>yaygın olan alan birimi: </a:t>
            </a:r>
            <a:r>
              <a:rPr lang="tr-TR" sz="1600" dirty="0" err="1">
                <a:latin typeface="Narrow"/>
              </a:rPr>
              <a:t>acre</a:t>
            </a:r>
            <a:endParaRPr lang="tr-TR" sz="1600" dirty="0">
              <a:latin typeface="Narrow"/>
            </a:endParaRPr>
          </a:p>
          <a:p>
            <a:pPr>
              <a:buNone/>
            </a:pPr>
            <a:r>
              <a:rPr lang="tr-TR" sz="1600" dirty="0" smtClean="0">
                <a:latin typeface="Narrow"/>
              </a:rPr>
              <a:t>1 </a:t>
            </a:r>
            <a:r>
              <a:rPr lang="tr-TR" sz="1600" dirty="0" err="1">
                <a:latin typeface="Narrow"/>
              </a:rPr>
              <a:t>acre</a:t>
            </a:r>
            <a:r>
              <a:rPr lang="tr-TR" sz="1600" dirty="0">
                <a:latin typeface="Narrow"/>
              </a:rPr>
              <a:t> = 4.05 da = 0.405 ha</a:t>
            </a:r>
          </a:p>
        </p:txBody>
      </p:sp>
      <p:sp>
        <p:nvSpPr>
          <p:cNvPr id="5" name="4 Dikdörtgen"/>
          <p:cNvSpPr/>
          <p:nvPr/>
        </p:nvSpPr>
        <p:spPr>
          <a:xfrm>
            <a:off x="521912" y="3634078"/>
            <a:ext cx="3903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 smtClean="0">
                <a:latin typeface="Narrow"/>
              </a:rPr>
              <a:t>Hacim birimi: m</a:t>
            </a:r>
            <a:r>
              <a:rPr lang="tr-TR" sz="3600" b="1" baseline="30000" dirty="0" smtClean="0">
                <a:latin typeface="Narrow"/>
              </a:rPr>
              <a:t>3</a:t>
            </a:r>
            <a:endParaRPr lang="tr-TR" sz="3600" b="1" baseline="30000" dirty="0">
              <a:latin typeface="Narrow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17160" y="452272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Sıvı hacimleri için Litre (L) ve m</a:t>
            </a:r>
            <a:r>
              <a:rPr lang="tr-TR" sz="1600" baseline="30000" dirty="0" smtClean="0">
                <a:latin typeface="Narrow"/>
              </a:rPr>
              <a:t>3</a:t>
            </a:r>
            <a:r>
              <a:rPr lang="tr-TR" sz="1600" dirty="0" smtClean="0">
                <a:latin typeface="Narrow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de-DE" sz="1600" dirty="0" smtClean="0">
                <a:latin typeface="Narrow"/>
              </a:rPr>
              <a:t>1 L, 1 dm</a:t>
            </a:r>
            <a:r>
              <a:rPr lang="de-DE" sz="1600" baseline="30000" dirty="0" smtClean="0">
                <a:latin typeface="Narrow"/>
              </a:rPr>
              <a:t>3</a:t>
            </a:r>
            <a:r>
              <a:rPr lang="de-DE" sz="1600" dirty="0" smtClean="0">
                <a:latin typeface="Narrow"/>
              </a:rPr>
              <a:t>’lük </a:t>
            </a:r>
            <a:r>
              <a:rPr lang="de-DE" sz="1600" dirty="0" err="1" smtClean="0">
                <a:latin typeface="Narrow"/>
              </a:rPr>
              <a:t>hacimdir</a:t>
            </a:r>
            <a:r>
              <a:rPr lang="de-DE" sz="1600" dirty="0" smtClean="0">
                <a:latin typeface="Narrow"/>
              </a:rPr>
              <a:t> (1 </a:t>
            </a:r>
            <a:r>
              <a:rPr lang="de-DE" sz="1600" dirty="0" err="1" smtClean="0">
                <a:latin typeface="Narrow"/>
              </a:rPr>
              <a:t>dm</a:t>
            </a:r>
            <a:r>
              <a:rPr lang="de-DE" sz="1600" dirty="0" smtClean="0">
                <a:latin typeface="Narrow"/>
              </a:rPr>
              <a:t>=10 cm)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1 L=1 dm</a:t>
            </a:r>
            <a:r>
              <a:rPr lang="tr-TR" sz="1600" baseline="30000" dirty="0" smtClean="0">
                <a:latin typeface="Narrow"/>
              </a:rPr>
              <a:t>3</a:t>
            </a:r>
            <a:endParaRPr lang="tr-TR" sz="1600" baseline="300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745817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644578" y="1281480"/>
            <a:ext cx="76299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b="1" u="sng" dirty="0" smtClean="0">
                <a:latin typeface="Narrow"/>
              </a:rPr>
              <a:t>Fiziksel Büyüklükler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1600" b="1" dirty="0" err="1" smtClean="0">
                <a:latin typeface="Narrow"/>
              </a:rPr>
              <a:t>Skaler</a:t>
            </a:r>
            <a:r>
              <a:rPr lang="tr-TR" sz="1600" b="1" dirty="0" smtClean="0">
                <a:latin typeface="Narrow"/>
              </a:rPr>
              <a:t> Büyüklükler: </a:t>
            </a:r>
            <a:r>
              <a:rPr lang="tr-TR" sz="1600" dirty="0" smtClean="0">
                <a:latin typeface="Narrow"/>
              </a:rPr>
              <a:t> Sadece sayı ve birimle ifade edilebilen büyüklükler,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Örneğin: Zaman, uzunluk, kütle, 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1600" b="1" dirty="0" err="1" smtClean="0">
                <a:latin typeface="Narrow"/>
              </a:rPr>
              <a:t>Vektörel</a:t>
            </a:r>
            <a:r>
              <a:rPr lang="tr-TR" sz="1600" b="1" dirty="0" smtClean="0">
                <a:latin typeface="Narrow"/>
              </a:rPr>
              <a:t> Büyüklükler: </a:t>
            </a:r>
            <a:r>
              <a:rPr lang="tr-TR" sz="1600" dirty="0" smtClean="0">
                <a:latin typeface="Narrow"/>
              </a:rPr>
              <a:t>Büyüklük, birim, yön ve doğrultusu belli olan büyüklükler,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Örneğin: Kuvvet, hız, ivme, elektrik alan,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Narrow"/>
            </a:endParaRP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247338" y="0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 FİZİK ve ÖLÇME</a:t>
            </a:r>
          </a:p>
        </p:txBody>
      </p:sp>
    </p:spTree>
    <p:extLst>
      <p:ext uri="{BB962C8B-B14F-4D97-AF65-F5344CB8AC3E}">
        <p14:creationId xmlns:p14="http://schemas.microsoft.com/office/powerpoint/2010/main" val="66882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247338" y="0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Narrow"/>
              </a:rPr>
              <a:t>1 FİZİK ve ÖLÇME</a:t>
            </a:r>
          </a:p>
        </p:txBody>
      </p:sp>
      <p:pic>
        <p:nvPicPr>
          <p:cNvPr id="47108" name="Picture 4" descr="http://3.bp.blogspot.com/-h760RRduFvw/UQriqJHxqtI/AAAAAAAAAlg/7hs7seDJyuk/s640/ads%C4%B1z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281" y="1288165"/>
            <a:ext cx="7504398" cy="4303166"/>
          </a:xfrm>
          <a:prstGeom prst="rect">
            <a:avLst/>
          </a:prstGeom>
          <a:noFill/>
        </p:spPr>
      </p:pic>
      <p:sp>
        <p:nvSpPr>
          <p:cNvPr id="9" name="İçerik Yer Tutucusu 2"/>
          <p:cNvSpPr>
            <a:spLocks noGrp="1"/>
          </p:cNvSpPr>
          <p:nvPr>
            <p:ph idx="1"/>
          </p:nvPr>
        </p:nvSpPr>
        <p:spPr>
          <a:xfrm>
            <a:off x="502170" y="6023956"/>
            <a:ext cx="8229600" cy="5369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sz="1600" b="1" dirty="0" smtClean="0">
                <a:latin typeface="Narrow"/>
              </a:rPr>
              <a:t>Örnek</a:t>
            </a:r>
            <a:r>
              <a:rPr lang="sv-SE" sz="1600" b="1" dirty="0">
                <a:latin typeface="Narrow"/>
              </a:rPr>
              <a:t>: 0.0007 m = 0.7 mm = 700 m</a:t>
            </a: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460017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2269" y="229667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1.1 Uzunluk, kütle ve zaman standartları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697042" y="1592629"/>
            <a:ext cx="72627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b="1" u="sng" dirty="0" smtClean="0">
                <a:latin typeface="Narrow"/>
              </a:rPr>
              <a:t>Üç temel büyüklük: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1- Uzunluk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2- Zaman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3- Kütle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r>
              <a:rPr lang="tr-TR" sz="1600" b="1" u="sng" dirty="0" smtClean="0">
                <a:latin typeface="Narrow"/>
              </a:rPr>
              <a:t>Çeşitli birim sistemleri mevcut </a:t>
            </a:r>
            <a:r>
              <a:rPr lang="tr-TR" sz="1600" dirty="0" smtClean="0">
                <a:latin typeface="Narrow"/>
              </a:rPr>
              <a:t>: CGS (Cm, Gram, Saniye), 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			       MKS (Metre, Kilogram, Saniye),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			       SI(</a:t>
            </a:r>
            <a:r>
              <a:rPr lang="tr-TR" sz="1600" dirty="0" err="1" smtClean="0">
                <a:latin typeface="Narrow"/>
              </a:rPr>
              <a:t>Systeme</a:t>
            </a:r>
            <a:r>
              <a:rPr lang="tr-TR" sz="1600" dirty="0" smtClean="0">
                <a:latin typeface="Narrow"/>
              </a:rPr>
              <a:t> </a:t>
            </a:r>
            <a:r>
              <a:rPr lang="tr-TR" sz="1600" dirty="0" err="1" smtClean="0">
                <a:latin typeface="Narrow"/>
              </a:rPr>
              <a:t>Internationale</a:t>
            </a:r>
            <a:r>
              <a:rPr lang="tr-TR" sz="1600" dirty="0" smtClean="0">
                <a:latin typeface="Narrow"/>
              </a:rPr>
              <a:t>)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Bu derste kullanacağımız birim sistemi, </a:t>
            </a:r>
            <a:r>
              <a:rPr lang="tr-TR" sz="1600" b="1" dirty="0" smtClean="0">
                <a:latin typeface="Narrow"/>
              </a:rPr>
              <a:t>SI birim </a:t>
            </a:r>
            <a:r>
              <a:rPr lang="tr-TR" sz="1600" dirty="0" smtClean="0">
                <a:latin typeface="Narrow"/>
              </a:rPr>
              <a:t>sistemidir. </a:t>
            </a: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244950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1.2 Madde ve Modeli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44774" y="1385552"/>
            <a:ext cx="8124669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Maddenin özelliklerini temsil eden en küçük yapı taşı atom,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Atomlar da eksi yüklü (-) elektron ve artı yüklü (+) çekirdek gibi daha küçük alt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parçacıklardan oluşur,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Çekirdek :  Artı (+) yüklü proton ve yüksüz (0) nötronlardan oluşur,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Atom Numarası: Bir elementin çekirdeğindeki proton sayısı,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Atom numarası aynı zamanda yüksüz bir atomdaki elektron sayısına da eşit,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Kütle Numarası: Bir atomun çekirdeğindeki proton ve nötronların sayılarının toplamı,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</a:t>
            </a:r>
            <a:endParaRPr lang="tr-TR" sz="1600" dirty="0" smtClean="0"/>
          </a:p>
          <a:p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149206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1.2 Madde ve Modeli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629587" y="1820266"/>
            <a:ext cx="8124669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SI birim sisteminde madde miktarını ifade etmek için </a:t>
            </a:r>
            <a:r>
              <a:rPr lang="tr-TR" sz="1600" dirty="0" err="1" smtClean="0">
                <a:latin typeface="Narrow"/>
              </a:rPr>
              <a:t>mol</a:t>
            </a:r>
            <a:r>
              <a:rPr lang="tr-TR" sz="1600" dirty="0" smtClean="0">
                <a:latin typeface="Narrow"/>
              </a:rPr>
              <a:t>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err="1" smtClean="0">
                <a:latin typeface="Narrow"/>
              </a:rPr>
              <a:t>Mol</a:t>
            </a:r>
            <a:r>
              <a:rPr lang="tr-TR" sz="1600" dirty="0" smtClean="0">
                <a:latin typeface="Narrow"/>
              </a:rPr>
              <a:t>: Bir maddenin bir </a:t>
            </a:r>
            <a:r>
              <a:rPr lang="tr-TR" sz="1600" dirty="0" err="1" smtClean="0">
                <a:latin typeface="Narrow"/>
              </a:rPr>
              <a:t>molü</a:t>
            </a:r>
            <a:r>
              <a:rPr lang="tr-TR" sz="1600" dirty="0" smtClean="0">
                <a:latin typeface="Narrow"/>
              </a:rPr>
              <a:t>, </a:t>
            </a:r>
            <a:r>
              <a:rPr lang="tr-TR" sz="1600" dirty="0" err="1" smtClean="0">
                <a:latin typeface="Narrow"/>
              </a:rPr>
              <a:t>Avagadro</a:t>
            </a:r>
            <a:r>
              <a:rPr lang="tr-TR" sz="1600" dirty="0" smtClean="0">
                <a:latin typeface="Narrow"/>
              </a:rPr>
              <a:t> sayısı kadar parçacık içerir,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err="1" smtClean="0">
                <a:latin typeface="Narrow"/>
              </a:rPr>
              <a:t>Avagadro</a:t>
            </a:r>
            <a:r>
              <a:rPr lang="tr-TR" sz="1600" dirty="0" smtClean="0">
                <a:latin typeface="Narrow"/>
              </a:rPr>
              <a:t> sayısının değeri: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NA=6,022137x10</a:t>
            </a:r>
            <a:r>
              <a:rPr lang="tr-TR" sz="1600" baseline="30000" dirty="0" smtClean="0">
                <a:latin typeface="Narrow"/>
              </a:rPr>
              <a:t>23</a:t>
            </a:r>
            <a:r>
              <a:rPr lang="tr-TR" sz="1600" dirty="0" smtClean="0">
                <a:latin typeface="Narrow"/>
              </a:rPr>
              <a:t> parçacık/</a:t>
            </a:r>
            <a:r>
              <a:rPr lang="tr-TR" sz="1600" dirty="0" err="1" smtClean="0">
                <a:latin typeface="Narrow"/>
              </a:rPr>
              <a:t>mol</a:t>
            </a: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113156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1.3 Yoğunluk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44775" y="1385552"/>
            <a:ext cx="4947306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Yoğunluk (</a:t>
            </a:r>
            <a:r>
              <a:rPr lang="el-GR" sz="1600" dirty="0" smtClean="0">
                <a:latin typeface="Narrow"/>
              </a:rPr>
              <a:t>ρ </a:t>
            </a:r>
            <a:r>
              <a:rPr lang="tr-TR" sz="1600" dirty="0" smtClean="0">
                <a:latin typeface="Narrow"/>
              </a:rPr>
              <a:t>ile gösterilir ve “</a:t>
            </a:r>
            <a:r>
              <a:rPr lang="tr-TR" sz="1600" dirty="0" err="1" smtClean="0">
                <a:latin typeface="Narrow"/>
              </a:rPr>
              <a:t>ro</a:t>
            </a:r>
            <a:r>
              <a:rPr lang="tr-TR" sz="1600" dirty="0" smtClean="0">
                <a:latin typeface="Narrow"/>
              </a:rPr>
              <a:t>” olarak okunur), 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Birim hacimde bulunan madde miktarı olarak tanımlanır,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el-GR" sz="1600" dirty="0" smtClean="0">
                <a:latin typeface="Narrow"/>
              </a:rPr>
              <a:t>ρ: </a:t>
            </a:r>
            <a:r>
              <a:rPr lang="tr-TR" sz="1600" dirty="0" smtClean="0">
                <a:latin typeface="Narrow"/>
              </a:rPr>
              <a:t>yoğunluk, m: kütle, V: hacim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</a:t>
            </a:r>
            <a:endParaRPr lang="tr-TR" sz="1600" dirty="0" smtClean="0"/>
          </a:p>
          <a:p>
            <a:endParaRPr lang="tr-TR" sz="1600" dirty="0">
              <a:latin typeface="Narrow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56973"/>
            <a:ext cx="1261360" cy="829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 descr="İlgili resi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0752" y="1340768"/>
            <a:ext cx="2977369" cy="44152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336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1.3 Yoğunluk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59764" y="1370562"/>
            <a:ext cx="81246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</a:pPr>
            <a:r>
              <a:rPr lang="tr-TR" sz="1600" b="1" dirty="0" smtClean="0">
                <a:latin typeface="Narrow"/>
              </a:rPr>
              <a:t>SORU</a:t>
            </a:r>
            <a:r>
              <a:rPr lang="tr-TR" sz="1600" dirty="0" smtClean="0">
                <a:latin typeface="Narrow"/>
              </a:rPr>
              <a:t> : Kütlesi 350 gram ve bir kenarı 5 cm olarak ölçülen katı bir küpün yoğunluğunu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Hesaplayınız?</a:t>
            </a:r>
          </a:p>
          <a:p>
            <a:pPr marL="342900" indent="-342900" algn="just">
              <a:lnSpc>
                <a:spcPct val="180000"/>
              </a:lnSpc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</a:pPr>
            <a:r>
              <a:rPr lang="el-GR" sz="1600" dirty="0" smtClean="0">
                <a:latin typeface="Narrow"/>
              </a:rPr>
              <a:t>ρ</a:t>
            </a:r>
            <a:r>
              <a:rPr lang="tr-TR" sz="1600" dirty="0" smtClean="0">
                <a:latin typeface="Narrow"/>
              </a:rPr>
              <a:t> = 350 g / (5 cm</a:t>
            </a:r>
            <a:r>
              <a:rPr lang="tr-TR" sz="1600" baseline="30000" dirty="0" smtClean="0">
                <a:latin typeface="Narrow"/>
              </a:rPr>
              <a:t>3</a:t>
            </a:r>
            <a:r>
              <a:rPr lang="tr-TR" sz="1600" dirty="0" smtClean="0">
                <a:latin typeface="Narrow"/>
              </a:rPr>
              <a:t>) = 2,8 g/cm</a:t>
            </a:r>
            <a:r>
              <a:rPr lang="tr-TR" sz="1600" baseline="30000" dirty="0" smtClean="0">
                <a:latin typeface="Narrow"/>
              </a:rPr>
              <a:t>3</a:t>
            </a:r>
            <a:endParaRPr lang="tr-TR" sz="1600" baseline="30000" dirty="0" smtClean="0"/>
          </a:p>
          <a:p>
            <a:endParaRPr lang="tr-TR" sz="1600" dirty="0">
              <a:latin typeface="Narrow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1328" y="2246493"/>
            <a:ext cx="1261360" cy="829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747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1.3 Yoğunluk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59764" y="1370562"/>
            <a:ext cx="812466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</a:pPr>
            <a:r>
              <a:rPr lang="tr-TR" sz="1600" b="1" dirty="0" smtClean="0">
                <a:latin typeface="Narrow"/>
              </a:rPr>
              <a:t>SORU</a:t>
            </a:r>
            <a:r>
              <a:rPr lang="tr-TR" sz="1600" dirty="0" smtClean="0">
                <a:latin typeface="Narrow"/>
              </a:rPr>
              <a:t> : Bakırdan yapılan bir küre 8,93 g/cm</a:t>
            </a:r>
            <a:r>
              <a:rPr lang="tr-TR" sz="1600" baseline="30000" dirty="0" smtClean="0">
                <a:latin typeface="Narrow"/>
              </a:rPr>
              <a:t>3 </a:t>
            </a:r>
            <a:r>
              <a:rPr lang="tr-TR" sz="1600" dirty="0" smtClean="0">
                <a:latin typeface="Narrow"/>
              </a:rPr>
              <a:t>yoğunluğa sahiptir Bu kürenin kütlesi 475g ise yarıçapı ne olmalıdır?</a:t>
            </a:r>
          </a:p>
          <a:p>
            <a:pPr marL="342900" indent="-342900" algn="just">
              <a:lnSpc>
                <a:spcPct val="180000"/>
              </a:lnSpc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V= 4</a:t>
            </a:r>
            <a:r>
              <a:rPr lang="el-GR" sz="1600" dirty="0" smtClean="0">
                <a:latin typeface="Times New Roman"/>
                <a:cs typeface="Times New Roman"/>
              </a:rPr>
              <a:t>π</a:t>
            </a:r>
            <a:r>
              <a:rPr lang="tr-TR" sz="1600" dirty="0" smtClean="0">
                <a:latin typeface="Narrow"/>
              </a:rPr>
              <a:t>R</a:t>
            </a:r>
            <a:r>
              <a:rPr lang="tr-TR" sz="1600" baseline="30000" dirty="0" smtClean="0">
                <a:latin typeface="Narrow"/>
              </a:rPr>
              <a:t>3</a:t>
            </a:r>
            <a:r>
              <a:rPr lang="tr-TR" sz="1600" dirty="0" smtClean="0">
                <a:latin typeface="Narrow"/>
              </a:rPr>
              <a:t>/3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R = ( 3 m / 4</a:t>
            </a:r>
            <a:r>
              <a:rPr lang="el-GR" sz="1600" dirty="0" smtClean="0">
                <a:latin typeface="Times New Roman"/>
                <a:cs typeface="Times New Roman"/>
              </a:rPr>
              <a:t>π</a:t>
            </a:r>
            <a:r>
              <a:rPr lang="tr-TR" sz="1600" dirty="0" smtClean="0">
                <a:latin typeface="Times New Roman"/>
                <a:cs typeface="Times New Roman"/>
              </a:rPr>
              <a:t> </a:t>
            </a:r>
            <a:r>
              <a:rPr lang="el-GR" sz="1600" dirty="0" smtClean="0">
                <a:latin typeface="Narrow"/>
              </a:rPr>
              <a:t>ρ</a:t>
            </a:r>
            <a:r>
              <a:rPr lang="tr-TR" sz="1600" dirty="0" smtClean="0">
                <a:latin typeface="Narrow"/>
              </a:rPr>
              <a:t> )</a:t>
            </a:r>
            <a:r>
              <a:rPr lang="tr-TR" sz="1600" baseline="30000" dirty="0" smtClean="0">
                <a:latin typeface="Narrow"/>
              </a:rPr>
              <a:t>1/3</a:t>
            </a:r>
            <a:r>
              <a:rPr lang="tr-TR" sz="1600" dirty="0" smtClean="0">
                <a:latin typeface="Narrow"/>
              </a:rPr>
              <a:t> = [3*475 / 4*3,14*8,93]</a:t>
            </a:r>
            <a:r>
              <a:rPr lang="tr-TR" sz="1600" baseline="30000" dirty="0" smtClean="0">
                <a:latin typeface="Narrow"/>
              </a:rPr>
              <a:t>1/3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R = 2,33 cm</a:t>
            </a:r>
            <a:endParaRPr lang="tr-TR" sz="1600" baseline="30000" dirty="0" smtClean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115" y="2486336"/>
            <a:ext cx="1261360" cy="829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76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1.4 Boyut Analizi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44774" y="1295612"/>
            <a:ext cx="8124669" cy="432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Boyut bir niceliğin fiziksel doğasını gösterir,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İki nokta arasındaki mesafeyi ölçerken birim olarak metre, cm veya adım gibi farklı birimler kullanmamıza rağmen AB arası uzunluk boyutunda,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Mesafenin boyutuna uzunluk denir,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Fiziksel büyüklüğün boyutu, [ ] kapalı parantezi ile gösterilir,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Temel niceliklerin boyutları: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Uzunluk =[ L ]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Zaman =[ T ]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Kütle = [ M ]</a:t>
            </a:r>
          </a:p>
          <a:p>
            <a:endParaRPr lang="tr-TR" sz="1600" dirty="0">
              <a:latin typeface="Narrow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4405" y="4055811"/>
            <a:ext cx="6232395" cy="162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92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1.5 Birimlerin Çevrilmesi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44774" y="1295612"/>
            <a:ext cx="81246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Birimleri bir sistemden başka bir sisteme çevirmek için çevirim çarpanlarını kullanılır,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b="1" dirty="0" smtClean="0">
                <a:latin typeface="Narrow"/>
              </a:rPr>
              <a:t>Örnek: </a:t>
            </a:r>
            <a:r>
              <a:rPr lang="tr-TR" sz="1600" dirty="0" smtClean="0">
                <a:latin typeface="Narrow"/>
              </a:rPr>
              <a:t>19 inç, </a:t>
            </a:r>
            <a:r>
              <a:rPr lang="tr-TR" sz="1600" dirty="0" err="1" smtClean="0">
                <a:latin typeface="Narrow"/>
              </a:rPr>
              <a:t>cm’ye</a:t>
            </a:r>
            <a:r>
              <a:rPr lang="tr-TR" sz="1600" dirty="0" smtClean="0">
                <a:latin typeface="Narrow"/>
              </a:rPr>
              <a:t> çeviriniz?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Çevirim çarpanı 1 inç=2,54 cm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	19 inç=(19 inç)x(2,54 cm/inç)=48.26 cm bulunur.</a:t>
            </a:r>
          </a:p>
          <a:p>
            <a:pPr marL="342900" indent="-342900" algn="just">
              <a:lnSpc>
                <a:spcPct val="180000"/>
              </a:lnSpc>
            </a:pPr>
            <a:endParaRPr lang="tr-TR" sz="1600" dirty="0" smtClean="0">
              <a:latin typeface="Narrow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734518" y="3192904"/>
            <a:ext cx="81246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tr-TR" sz="1600" b="1" u="sng" dirty="0" smtClean="0">
                <a:latin typeface="Narrow"/>
              </a:rPr>
              <a:t>Sıcaklık :</a:t>
            </a: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1600" dirty="0" err="1" smtClean="0">
                <a:latin typeface="Narrow"/>
                <a:sym typeface="Symbol" pitchFamily="18" charset="2"/>
              </a:rPr>
              <a:t>Celcius</a:t>
            </a:r>
            <a:r>
              <a:rPr lang="tr-TR" sz="1600" dirty="0" smtClean="0">
                <a:latin typeface="Narrow"/>
                <a:sym typeface="Symbol" pitchFamily="18" charset="2"/>
              </a:rPr>
              <a:t> (</a:t>
            </a:r>
            <a:r>
              <a:rPr lang="tr-TR" sz="1600" dirty="0" smtClean="0">
                <a:latin typeface="Narrow"/>
              </a:rPr>
              <a:t>C) (t)</a:t>
            </a: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Kelvin (K)  (T)</a:t>
            </a: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Fahrenhayt (</a:t>
            </a:r>
            <a:r>
              <a:rPr lang="tr-TR" sz="1600" dirty="0" smtClean="0">
                <a:latin typeface="Narrow"/>
                <a:sym typeface="Symbol" pitchFamily="18" charset="2"/>
              </a:rPr>
              <a:t></a:t>
            </a:r>
            <a:r>
              <a:rPr lang="tr-TR" sz="1600" dirty="0" smtClean="0">
                <a:latin typeface="Narrow"/>
              </a:rPr>
              <a:t> F)(F)</a:t>
            </a: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T(K)= t</a:t>
            </a:r>
            <a:r>
              <a:rPr lang="tr-TR" sz="1600" dirty="0" smtClean="0">
                <a:latin typeface="Narrow"/>
                <a:sym typeface="Symbol" pitchFamily="18" charset="2"/>
              </a:rPr>
              <a:t> (</a:t>
            </a:r>
            <a:r>
              <a:rPr lang="tr-TR" sz="1600" dirty="0" smtClean="0">
                <a:latin typeface="Narrow"/>
              </a:rPr>
              <a:t>C) + 273</a:t>
            </a:r>
          </a:p>
          <a:p>
            <a:pPr>
              <a:lnSpc>
                <a:spcPct val="150000"/>
              </a:lnSpc>
            </a:pPr>
            <a:r>
              <a:rPr lang="tr-TR" sz="1600" dirty="0" smtClean="0"/>
              <a:t>t (</a:t>
            </a:r>
            <a:r>
              <a:rPr lang="tr-TR" sz="1600" baseline="30000" dirty="0" err="1" smtClean="0"/>
              <a:t>o</a:t>
            </a:r>
            <a:r>
              <a:rPr lang="tr-TR" sz="1600" dirty="0" err="1" smtClean="0"/>
              <a:t>C</a:t>
            </a:r>
            <a:r>
              <a:rPr lang="tr-TR" sz="1600" dirty="0" smtClean="0"/>
              <a:t>)= 5/9 [F</a:t>
            </a:r>
            <a:r>
              <a:rPr lang="tr-TR" sz="1600" dirty="0" smtClean="0">
                <a:latin typeface="Narrow"/>
              </a:rPr>
              <a:t>(</a:t>
            </a:r>
            <a:r>
              <a:rPr lang="tr-TR" sz="1600" dirty="0" smtClean="0">
                <a:latin typeface="Narrow"/>
                <a:sym typeface="Symbol" pitchFamily="18" charset="2"/>
              </a:rPr>
              <a:t></a:t>
            </a:r>
            <a:r>
              <a:rPr lang="tr-TR" sz="1600" dirty="0" smtClean="0">
                <a:latin typeface="Narrow"/>
              </a:rPr>
              <a:t> F)</a:t>
            </a:r>
            <a:r>
              <a:rPr lang="tr-TR" sz="1600" dirty="0" smtClean="0"/>
              <a:t>-32]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1600" b="1" dirty="0" smtClean="0">
                <a:latin typeface="Narrow"/>
              </a:rPr>
              <a:t>Soru: </a:t>
            </a:r>
            <a:r>
              <a:rPr lang="tr-TR" sz="1600" dirty="0" smtClean="0">
                <a:latin typeface="Narrow"/>
              </a:rPr>
              <a:t>Vücut sıcaklığı yaklaşık 36 </a:t>
            </a:r>
            <a:r>
              <a:rPr lang="tr-TR" sz="1600" baseline="30000" dirty="0" err="1" smtClean="0">
                <a:latin typeface="Narrow"/>
              </a:rPr>
              <a:t>o</a:t>
            </a:r>
            <a:r>
              <a:rPr lang="tr-TR" sz="1600" dirty="0" err="1" smtClean="0">
                <a:latin typeface="Narrow"/>
              </a:rPr>
              <a:t>C’dir</a:t>
            </a:r>
            <a:r>
              <a:rPr lang="tr-TR" sz="1600" dirty="0" smtClean="0">
                <a:latin typeface="Narrow"/>
              </a:rPr>
              <a:t>. Bu sıcaklığı Kelvin cinsinden yazınız?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T(K)= t</a:t>
            </a:r>
            <a:r>
              <a:rPr lang="tr-TR" sz="1600" dirty="0" smtClean="0">
                <a:latin typeface="Narrow"/>
                <a:sym typeface="Symbol" pitchFamily="18" charset="2"/>
              </a:rPr>
              <a:t> (</a:t>
            </a:r>
            <a:r>
              <a:rPr lang="tr-TR" sz="1600" dirty="0" smtClean="0">
                <a:latin typeface="Narrow"/>
              </a:rPr>
              <a:t>C) + 273 = 36 + 273 = 309 K</a:t>
            </a: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32674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1.5 Birimlerin Çevrilmesi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344773" y="1225689"/>
            <a:ext cx="812466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1600" b="1" dirty="0" smtClean="0">
                <a:latin typeface="Narrow"/>
              </a:rPr>
              <a:t>Soru: </a:t>
            </a:r>
            <a:r>
              <a:rPr lang="tr-TR" sz="1600" dirty="0" smtClean="0">
                <a:latin typeface="Narrow"/>
              </a:rPr>
              <a:t>8 </a:t>
            </a:r>
            <a:r>
              <a:rPr lang="tr-TR" sz="1600" dirty="0" err="1" smtClean="0">
                <a:latin typeface="Narrow"/>
              </a:rPr>
              <a:t>ft</a:t>
            </a:r>
            <a:r>
              <a:rPr lang="tr-TR" sz="1600" dirty="0" smtClean="0">
                <a:latin typeface="Narrow"/>
              </a:rPr>
              <a:t> yüksekliğinde ve 12 </a:t>
            </a:r>
            <a:r>
              <a:rPr lang="tr-TR" sz="1600" dirty="0" err="1" smtClean="0">
                <a:latin typeface="Narrow"/>
              </a:rPr>
              <a:t>ft</a:t>
            </a:r>
            <a:r>
              <a:rPr lang="tr-TR" sz="1600" dirty="0" smtClean="0">
                <a:latin typeface="Narrow"/>
              </a:rPr>
              <a:t> uzunluğundaki bir odanın duvarı boyanacaktır. </a:t>
            </a: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Metre kare olarak ne kadar yüzey boyanacağını hesaplayınız?</a:t>
            </a: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Alan = 12 * 8 = 96 ft</a:t>
            </a:r>
            <a:r>
              <a:rPr lang="tr-TR" sz="1600" baseline="30000" dirty="0" smtClean="0">
                <a:latin typeface="Narrow"/>
              </a:rPr>
              <a:t>2</a:t>
            </a: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1 m = 3,281 </a:t>
            </a:r>
            <a:r>
              <a:rPr lang="tr-TR" sz="1600" dirty="0" err="1" smtClean="0">
                <a:latin typeface="Narrow"/>
              </a:rPr>
              <a:t>ft</a:t>
            </a: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Alan = 96 / (3,281)</a:t>
            </a:r>
            <a:r>
              <a:rPr lang="tr-TR" sz="1600" baseline="30000" dirty="0" smtClean="0">
                <a:latin typeface="Narrow"/>
              </a:rPr>
              <a:t>2</a:t>
            </a:r>
            <a:r>
              <a:rPr lang="tr-TR" sz="1600" dirty="0" smtClean="0">
                <a:latin typeface="Narrow"/>
              </a:rPr>
              <a:t> = 9,11 m</a:t>
            </a:r>
            <a:r>
              <a:rPr lang="tr-TR" sz="1600" baseline="30000" dirty="0" smtClean="0">
                <a:latin typeface="Narrow"/>
              </a:rPr>
              <a:t>2</a:t>
            </a: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eaLnBrk="1" hangingPunct="1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 marL="342900" indent="-342900" algn="just"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235491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1.6. Bilimsel Ölçümlerde Belirsizlik ve Anlamlı Rakamlar</a:t>
            </a:r>
            <a:endParaRPr lang="tr-TR" sz="3600" dirty="0">
              <a:latin typeface="Narrow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44774" y="1385552"/>
            <a:ext cx="8124669" cy="432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80000"/>
              </a:lnSpc>
            </a:pPr>
            <a:r>
              <a:rPr lang="en-US" sz="1600" b="1" dirty="0" smtClean="0">
                <a:latin typeface="Narrow"/>
              </a:rPr>
              <a:t>S</a:t>
            </a:r>
            <a:r>
              <a:rPr lang="tr-TR" sz="1600" b="1" dirty="0" smtClean="0">
                <a:latin typeface="Narrow"/>
              </a:rPr>
              <a:t>i</a:t>
            </a:r>
            <a:r>
              <a:rPr lang="en-US" sz="1600" b="1" dirty="0" err="1" smtClean="0">
                <a:latin typeface="Narrow"/>
              </a:rPr>
              <a:t>stemati</a:t>
            </a:r>
            <a:r>
              <a:rPr lang="tr-TR" sz="1600" b="1" dirty="0" smtClean="0">
                <a:latin typeface="Narrow"/>
              </a:rPr>
              <a:t>k</a:t>
            </a:r>
            <a:r>
              <a:rPr lang="en-US" sz="1600" b="1" dirty="0" smtClean="0">
                <a:latin typeface="Narrow"/>
              </a:rPr>
              <a:t> </a:t>
            </a:r>
            <a:r>
              <a:rPr lang="tr-TR" sz="1600" b="1" dirty="0" smtClean="0">
                <a:latin typeface="Narrow"/>
              </a:rPr>
              <a:t>Hatalar</a:t>
            </a:r>
            <a:r>
              <a:rPr lang="tr-TR" sz="1600" dirty="0" smtClean="0">
                <a:latin typeface="Narrow"/>
              </a:rPr>
              <a:t>: Ölçme aletlerinin yapısından ya da doğasından ileri gelen hatalara</a:t>
            </a:r>
          </a:p>
          <a:p>
            <a:pPr marL="342900" indent="-342900" algn="just" eaLnBrk="1" hangingPunct="1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“sistematik hatalar” denir</a:t>
            </a:r>
            <a:endParaRPr lang="en-US" sz="1600" dirty="0" smtClean="0">
              <a:latin typeface="Narrow"/>
            </a:endParaRPr>
          </a:p>
          <a:p>
            <a:pPr marL="342900" indent="-342900" algn="just" eaLnBrk="1" hangingPunct="1">
              <a:lnSpc>
                <a:spcPct val="180000"/>
              </a:lnSpc>
            </a:pPr>
            <a:r>
              <a:rPr lang="tr-TR" sz="1600" b="1" dirty="0" smtClean="0">
                <a:latin typeface="Narrow"/>
              </a:rPr>
              <a:t>Tesadüfi Hatalar</a:t>
            </a:r>
            <a:r>
              <a:rPr lang="tr-TR" sz="1600" dirty="0" smtClean="0">
                <a:latin typeface="Narrow"/>
              </a:rPr>
              <a:t>: Deneyi yapan kişinin bilimsel bir aleti okumaktaki beceri ve</a:t>
            </a:r>
          </a:p>
          <a:p>
            <a:pPr marL="342900" indent="-342900" algn="just" eaLnBrk="1" hangingPunct="1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yeteneğindeki sınırlar da hatalara ve verim sonuçlarının çok yüksek ya da çok düşük</a:t>
            </a:r>
          </a:p>
          <a:p>
            <a:pPr marL="342900" indent="-342900" algn="just" eaLnBrk="1" hangingPunct="1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bulunmasına yol açabilir. </a:t>
            </a:r>
            <a:endParaRPr lang="en-US" sz="1600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  <a:buClr>
                <a:schemeClr val="tx2"/>
              </a:buClr>
            </a:pPr>
            <a:r>
              <a:rPr lang="tr-TR" sz="1600" b="1" dirty="0" smtClean="0">
                <a:latin typeface="Narrow"/>
              </a:rPr>
              <a:t>Kesinlik: </a:t>
            </a:r>
            <a:r>
              <a:rPr lang="tr-TR" sz="1600" dirty="0" smtClean="0">
                <a:latin typeface="Narrow"/>
              </a:rPr>
              <a:t>Ölçülen miktarın tekrarlanabilirlik derecesini gösterir. Yani, miktar birkaç kez</a:t>
            </a:r>
          </a:p>
          <a:p>
            <a:pPr marL="342900" indent="-342900" algn="just">
              <a:lnSpc>
                <a:spcPct val="180000"/>
              </a:lnSpc>
              <a:buClr>
                <a:schemeClr val="tx2"/>
              </a:buClr>
            </a:pPr>
            <a:r>
              <a:rPr lang="tr-TR" sz="1600" dirty="0" smtClean="0">
                <a:latin typeface="Narrow"/>
              </a:rPr>
              <a:t>ölçüldüğünde sonuçlar arasındaki yakınlığı belirtir. </a:t>
            </a:r>
          </a:p>
          <a:p>
            <a:pPr marL="342900" indent="-342900" algn="just">
              <a:lnSpc>
                <a:spcPct val="180000"/>
              </a:lnSpc>
              <a:buClr>
                <a:schemeClr val="tx2"/>
              </a:buClr>
            </a:pPr>
            <a:r>
              <a:rPr lang="tr-TR" sz="1600" b="1" dirty="0" smtClean="0">
                <a:latin typeface="Narrow"/>
              </a:rPr>
              <a:t>Doğruluk: </a:t>
            </a:r>
            <a:r>
              <a:rPr lang="tr-TR" sz="1600" dirty="0" smtClean="0">
                <a:latin typeface="Narrow"/>
              </a:rPr>
              <a:t>Ölçüm değerinin kabul edilen ya da “gerçek” değere ne kadar yakın</a:t>
            </a:r>
          </a:p>
          <a:p>
            <a:pPr marL="342900" indent="-342900" algn="just">
              <a:lnSpc>
                <a:spcPct val="180000"/>
              </a:lnSpc>
              <a:buClr>
                <a:schemeClr val="tx2"/>
              </a:buClr>
            </a:pPr>
            <a:r>
              <a:rPr lang="tr-TR" sz="1600" dirty="0" smtClean="0">
                <a:latin typeface="Narrow"/>
              </a:rPr>
              <a:t>olduğunu gösterir. </a:t>
            </a:r>
            <a:endParaRPr lang="tr-TR" sz="1600" dirty="0" smtClean="0"/>
          </a:p>
          <a:p>
            <a:endParaRPr lang="tr-TR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22665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1.6. Bilimsel Ölçümlerde Belirsizlik ve Anlamlı Rakamlar</a:t>
            </a:r>
            <a:endParaRPr lang="tr-TR" sz="3600" dirty="0">
              <a:latin typeface="Narrow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0" y="1595021"/>
            <a:ext cx="880672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 Sayılar, kesin sayılar ve ölçme sayıları olarak ikiye ayrılırlar. 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Kesin sayılar belirsizliği olmayan sayma sayıları ve tanım sayılarıdır,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Ölçme sayıları ise bir ölçme sonucu elde edilen ve son hanesinde belirsizlik bulunan sayılardır,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Hiç bir ölçme sonucunda kesin sayılar elde edilemez. 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Ölçme sayılarının da son hanesindeki rakamda belirsizlik vardır. 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Fakat son hanedeki rakamın önündeki rakamlar kesin olarak bilinen rakamlardır. Kesin olarak bilinen rakamlarla belirsizlik olan rakamların tümüne birden anlamlı rakamlar denir: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         	  	25 (belirsizlik </a:t>
            </a:r>
            <a:r>
              <a:rPr lang="tr-TR" sz="1600" dirty="0" smtClean="0">
                <a:latin typeface="Narrow"/>
                <a:sym typeface="Symbol" pitchFamily="18" charset="2"/>
              </a:rPr>
              <a:t></a:t>
            </a:r>
            <a:r>
              <a:rPr lang="tr-TR" sz="1600" dirty="0" smtClean="0">
                <a:latin typeface="Narrow"/>
              </a:rPr>
              <a:t> 1)     , 2300 (belirsizlik </a:t>
            </a:r>
            <a:r>
              <a:rPr lang="tr-TR" sz="1600" dirty="0" smtClean="0">
                <a:latin typeface="Narrow"/>
                <a:sym typeface="Symbol" pitchFamily="18" charset="2"/>
              </a:rPr>
              <a:t></a:t>
            </a:r>
            <a:r>
              <a:rPr lang="tr-TR" sz="1600" dirty="0" smtClean="0">
                <a:latin typeface="Narrow"/>
              </a:rPr>
              <a:t> 100)</a:t>
            </a:r>
          </a:p>
          <a:p>
            <a:pPr marL="342900" indent="-342900" algn="just">
              <a:lnSpc>
                <a:spcPct val="180000"/>
              </a:lnSpc>
            </a:pPr>
            <a:r>
              <a:rPr lang="tr-TR" sz="1600" dirty="0" smtClean="0">
                <a:latin typeface="Narrow"/>
              </a:rPr>
              <a:t>          	 	2300. (belirsizlik </a:t>
            </a:r>
            <a:r>
              <a:rPr lang="tr-TR" sz="1600" dirty="0" smtClean="0">
                <a:latin typeface="Narrow"/>
                <a:sym typeface="Symbol" pitchFamily="18" charset="2"/>
              </a:rPr>
              <a:t></a:t>
            </a:r>
            <a:r>
              <a:rPr lang="tr-TR" sz="1600" dirty="0" smtClean="0">
                <a:latin typeface="Narrow"/>
              </a:rPr>
              <a:t> 1) , 0.029 (belirsizlik </a:t>
            </a:r>
            <a:r>
              <a:rPr lang="tr-TR" sz="1600" dirty="0" smtClean="0">
                <a:latin typeface="Narrow"/>
                <a:sym typeface="Symbol" pitchFamily="18" charset="2"/>
              </a:rPr>
              <a:t></a:t>
            </a:r>
            <a:r>
              <a:rPr lang="tr-TR" sz="1600" dirty="0" smtClean="0">
                <a:latin typeface="Narrow"/>
              </a:rPr>
              <a:t> 0.001)</a:t>
            </a:r>
          </a:p>
          <a:p>
            <a:pPr eaLnBrk="0" hangingPunct="0"/>
            <a:endParaRPr lang="tr-TR" sz="1600" dirty="0" smtClean="0">
              <a:latin typeface="Narrow"/>
            </a:endParaRPr>
          </a:p>
          <a:p>
            <a:pPr eaLnBrk="0" hangingPunct="0"/>
            <a:endParaRPr lang="tr-TR" sz="1600" dirty="0" smtClean="0">
              <a:latin typeface="Narrow"/>
            </a:endParaRPr>
          </a:p>
          <a:p>
            <a:pPr eaLnBrk="0" hangingPunct="0"/>
            <a:endParaRPr lang="en-CA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240845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latin typeface="Narrow"/>
              </a:rPr>
              <a:t>1.6. Bilimsel Ölçümlerde Belirsizlik ve Anlamlı Rakamlar</a:t>
            </a:r>
            <a:endParaRPr lang="tr-TR" sz="3600" dirty="0">
              <a:latin typeface="Narrow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14793" y="1565041"/>
            <a:ext cx="8349521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80000"/>
              </a:lnSpc>
            </a:pPr>
            <a:r>
              <a:rPr lang="tr-TR" sz="1600" b="1" u="sng" dirty="0" smtClean="0">
                <a:latin typeface="Narrow"/>
              </a:rPr>
              <a:t>Yuvarlama Kuralları</a:t>
            </a:r>
          </a:p>
          <a:p>
            <a:pPr marL="342900" indent="-342900" algn="just">
              <a:lnSpc>
                <a:spcPct val="180000"/>
              </a:lnSpc>
            </a:pPr>
            <a:endParaRPr lang="tr-TR" sz="1600" b="1" u="sng" dirty="0" smtClean="0">
              <a:latin typeface="Narrow"/>
            </a:endParaRPr>
          </a:p>
          <a:p>
            <a:pPr marL="342900" indent="-342900" algn="just">
              <a:lnSpc>
                <a:spcPct val="18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 Kalması istenen son rakamdan sonra gelen rakam 5’ten küçük ise, son rakam olduğu gibi bırakılarak takip eden rakamlar atılır.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Örneğin; 3,6247 sayısının 3 anlamlı rakamla yazılışı 3,62’dir.</a:t>
            </a:r>
          </a:p>
          <a:p>
            <a:pPr marL="342900" indent="-342900" algn="just">
              <a:lnSpc>
                <a:spcPct val="18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 Kalması istenen son rakamdan sonra gelen rakam 5 veya 5’ten büyük ise, son rakam 1 arttırılarak onu takip eden rakamlar atılır.</a:t>
            </a:r>
          </a:p>
          <a:p>
            <a:pPr marL="342900" indent="-342900" algn="just">
              <a:lnSpc>
                <a:spcPct val="180000"/>
              </a:lnSpc>
              <a:buFont typeface="Wingdings" pitchFamily="2" charset="2"/>
              <a:buChar char="Ø"/>
            </a:pPr>
            <a:r>
              <a:rPr lang="tr-TR" sz="1600" dirty="0" smtClean="0">
                <a:latin typeface="Narrow"/>
              </a:rPr>
              <a:t>Örneğin; 7,5647 sayısının 4 anlamlı rakamla yazılışı 7,565 ve örneğin 6,2501 sayısının 2 anlamlı rakamla yazılışı ise 6,3’tür.</a:t>
            </a:r>
          </a:p>
          <a:p>
            <a:pPr eaLnBrk="0" hangingPunct="0"/>
            <a:endParaRPr lang="tr-TR" sz="1600" dirty="0" smtClean="0">
              <a:latin typeface="Narrow"/>
            </a:endParaRPr>
          </a:p>
          <a:p>
            <a:pPr eaLnBrk="0" hangingPunct="0"/>
            <a:endParaRPr lang="tr-TR" sz="1600" dirty="0" smtClean="0">
              <a:latin typeface="Narrow"/>
            </a:endParaRPr>
          </a:p>
          <a:p>
            <a:pPr eaLnBrk="0" hangingPunct="0"/>
            <a:endParaRPr lang="en-CA" sz="1600" dirty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107010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A8F0-7934-49C5-8586-81F32A0BD4DA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6" name="4 Dikdörtgen"/>
          <p:cNvSpPr/>
          <p:nvPr/>
        </p:nvSpPr>
        <p:spPr>
          <a:xfrm>
            <a:off x="427220" y="582225"/>
            <a:ext cx="7989758" cy="45243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tr-TR" sz="3600" b="1" dirty="0" smtClean="0">
                <a:latin typeface="Narrow"/>
              </a:rPr>
              <a:t>KAYNAKLAR </a:t>
            </a:r>
          </a:p>
          <a:p>
            <a:endParaRPr lang="tr-TR" sz="3600" b="1" dirty="0" smtClean="0">
              <a:latin typeface="Narrow"/>
            </a:endParaRP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R. A. </a:t>
            </a:r>
            <a:r>
              <a:rPr lang="tr-TR" sz="1600" dirty="0" err="1" smtClean="0">
                <a:latin typeface="Narrow"/>
              </a:rPr>
              <a:t>Serway</a:t>
            </a:r>
            <a:r>
              <a:rPr lang="tr-TR" sz="1600" dirty="0" smtClean="0">
                <a:latin typeface="Narrow"/>
              </a:rPr>
              <a:t> ve R. J. </a:t>
            </a:r>
            <a:r>
              <a:rPr lang="tr-TR" sz="1600" dirty="0" err="1" smtClean="0">
                <a:latin typeface="Narrow"/>
              </a:rPr>
              <a:t>Beichner</a:t>
            </a:r>
            <a:r>
              <a:rPr lang="tr-TR" sz="1600" dirty="0" smtClean="0">
                <a:latin typeface="Narrow"/>
              </a:rPr>
              <a:t> (Çeviri Editörü: K. </a:t>
            </a:r>
            <a:r>
              <a:rPr lang="tr-TR" sz="1600" dirty="0" err="1" smtClean="0">
                <a:latin typeface="Narrow"/>
              </a:rPr>
              <a:t>Çolakoğlu</a:t>
            </a:r>
            <a:r>
              <a:rPr lang="tr-TR" sz="1600" dirty="0" smtClean="0">
                <a:latin typeface="Narrow"/>
              </a:rPr>
              <a:t>), Fen ve Mühendislik için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FİZİK-I (Mekanik), </a:t>
            </a:r>
            <a:r>
              <a:rPr lang="tr-TR" sz="1600" dirty="0" err="1" smtClean="0">
                <a:latin typeface="Narrow"/>
              </a:rPr>
              <a:t>Palme</a:t>
            </a:r>
            <a:r>
              <a:rPr lang="tr-TR" sz="1600" dirty="0" smtClean="0">
                <a:latin typeface="Narrow"/>
              </a:rPr>
              <a:t> Yayıncılık, 2005 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Taşar, M.F., Orbay, M. (2009). Genel Fizik-II. </a:t>
            </a:r>
            <a:r>
              <a:rPr lang="tr-TR" sz="1600" dirty="0" err="1" smtClean="0">
                <a:latin typeface="Narrow"/>
              </a:rPr>
              <a:t>Pegem</a:t>
            </a:r>
            <a:r>
              <a:rPr lang="tr-TR" sz="1600" dirty="0" smtClean="0">
                <a:latin typeface="Narrow"/>
              </a:rPr>
              <a:t> Akademi, Ankara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Fiziğin Temelleri I, Temel Fizik Cilt1, </a:t>
            </a:r>
            <a:r>
              <a:rPr lang="tr-TR" sz="1600" dirty="0" err="1" smtClean="0">
                <a:latin typeface="Narrow"/>
              </a:rPr>
              <a:t>Fishbane</a:t>
            </a:r>
            <a:r>
              <a:rPr lang="tr-TR" sz="1600" dirty="0" smtClean="0">
                <a:latin typeface="Narrow"/>
              </a:rPr>
              <a:t>, </a:t>
            </a:r>
            <a:r>
              <a:rPr lang="tr-TR" sz="1600" dirty="0" err="1" smtClean="0">
                <a:latin typeface="Narrow"/>
              </a:rPr>
              <a:t>Gasiorowicz</a:t>
            </a:r>
            <a:r>
              <a:rPr lang="tr-TR" sz="1600" dirty="0" smtClean="0">
                <a:latin typeface="Narrow"/>
              </a:rPr>
              <a:t>, </a:t>
            </a:r>
            <a:r>
              <a:rPr lang="tr-TR" sz="1600" dirty="0" err="1" smtClean="0">
                <a:latin typeface="Narrow"/>
              </a:rPr>
              <a:t>Thornton</a:t>
            </a:r>
            <a:r>
              <a:rPr lang="tr-TR" sz="1600" dirty="0" smtClean="0">
                <a:latin typeface="Narrow"/>
              </a:rPr>
              <a:t>, 2003</a:t>
            </a: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https://acikders.ankara.edu.tr/pluginfile.php/279/mod_resource/content/2/fizik%20ve%20%C3%B6l%C3%A7me.pdf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  <a:p>
            <a:pPr>
              <a:lnSpc>
                <a:spcPct val="150000"/>
              </a:lnSpc>
            </a:pPr>
            <a:r>
              <a:rPr lang="tr-TR" sz="1600" dirty="0" smtClean="0">
                <a:latin typeface="Narrow"/>
              </a:rPr>
              <a:t> </a:t>
            </a:r>
          </a:p>
          <a:p>
            <a:pPr>
              <a:lnSpc>
                <a:spcPct val="150000"/>
              </a:lnSpc>
            </a:pPr>
            <a:endParaRPr lang="tr-TR" sz="1600" dirty="0" smtClean="0">
              <a:latin typeface="Narrow"/>
            </a:endParaRPr>
          </a:p>
        </p:txBody>
      </p:sp>
    </p:spTree>
    <p:extLst>
      <p:ext uri="{BB962C8B-B14F-4D97-AF65-F5344CB8AC3E}">
        <p14:creationId xmlns:p14="http://schemas.microsoft.com/office/powerpoint/2010/main" val="393904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1250</Words>
  <Application>Microsoft Office PowerPoint</Application>
  <PresentationFormat>Ekran Gösterisi (4:3)</PresentationFormat>
  <Paragraphs>264</Paragraphs>
  <Slides>26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4" baseType="lpstr">
      <vt:lpstr>Arial</vt:lpstr>
      <vt:lpstr>Calibri</vt:lpstr>
      <vt:lpstr>Myanmar Text</vt:lpstr>
      <vt:lpstr>Narrow</vt:lpstr>
      <vt:lpstr>Symbol</vt:lpstr>
      <vt:lpstr>Times New Roman</vt:lpstr>
      <vt:lpstr>Wingdings</vt:lpstr>
      <vt:lpstr>Varsayılan Tasarım</vt:lpstr>
      <vt:lpstr>PowerPoint Sunusu</vt:lpstr>
      <vt:lpstr>Fizik ve Ölçme</vt:lpstr>
      <vt:lpstr>1. FİZİK VE ÖLÇME </vt:lpstr>
      <vt:lpstr>Konuya özgü kavramlar</vt:lpstr>
      <vt:lpstr>1 FİZİK ve ÖLÇME</vt:lpstr>
      <vt:lpstr>1 FİZİK ve ÖLÇME</vt:lpstr>
      <vt:lpstr>1 FİZİK ve ÖLÇME</vt:lpstr>
      <vt:lpstr>Kütle ve Ağırlık </vt:lpstr>
      <vt:lpstr>Uzunluk </vt:lpstr>
      <vt:lpstr>1 FİZİK ve ÖLÇME</vt:lpstr>
      <vt:lpstr>Alan: m2  </vt:lpstr>
      <vt:lpstr>1 FİZİK ve ÖLÇME</vt:lpstr>
      <vt:lpstr>1 FİZİK ve ÖLÇME</vt:lpstr>
      <vt:lpstr>1.1 Uzunluk, kütle ve zaman standartları</vt:lpstr>
      <vt:lpstr>1.2 Madde ve Modeli</vt:lpstr>
      <vt:lpstr>1.2 Madde ve Modeli</vt:lpstr>
      <vt:lpstr>1.3 Yoğunluk</vt:lpstr>
      <vt:lpstr>1.3 Yoğunluk</vt:lpstr>
      <vt:lpstr>1.3 Yoğunluk</vt:lpstr>
      <vt:lpstr>1.4 Boyut Analizi</vt:lpstr>
      <vt:lpstr>1.5 Birimlerin Çevrilmesi</vt:lpstr>
      <vt:lpstr>1.5 Birimlerin Çevrilmesi</vt:lpstr>
      <vt:lpstr>1.6. Bilimsel Ölçümlerde Belirsizlik ve Anlamlı Rakamlar</vt:lpstr>
      <vt:lpstr>1.6. Bilimsel Ölçümlerde Belirsizlik ve Anlamlı Rakamlar</vt:lpstr>
      <vt:lpstr>1.6. Bilimsel Ölçümlerde Belirsizlik ve Anlamlı Rakamlar</vt:lpstr>
      <vt:lpstr>PowerPoint Sunusu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Halil YAMAK</dc:creator>
  <cp:lastModifiedBy>Halil YAMAK</cp:lastModifiedBy>
  <cp:revision>48</cp:revision>
  <cp:lastPrinted>1601-01-01T00:00:00Z</cp:lastPrinted>
  <dcterms:created xsi:type="dcterms:W3CDTF">2020-01-15T17:19:05Z</dcterms:created>
  <dcterms:modified xsi:type="dcterms:W3CDTF">2020-01-15T20:38:04Z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